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57" r:id="rId4"/>
    <p:sldId id="259" r:id="rId5"/>
    <p:sldId id="260" r:id="rId6"/>
    <p:sldId id="281" r:id="rId7"/>
    <p:sldId id="261" r:id="rId8"/>
    <p:sldId id="264" r:id="rId9"/>
    <p:sldId id="265" r:id="rId10"/>
    <p:sldId id="266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732" y="-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1C5992-9053-4D04-B6FC-9CCC0C2B308C}" type="doc">
      <dgm:prSet loTypeId="urn:microsoft.com/office/officeart/2005/8/layout/v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5C80FEE3-523B-445D-B74F-D7D9EB63D527}">
      <dgm:prSet phldrT="[文本]" custT="1"/>
      <dgm:spPr>
        <a:solidFill>
          <a:schemeClr val="accent1">
            <a:lumMod val="40000"/>
            <a:lumOff val="60000"/>
          </a:schemeClr>
        </a:solidFill>
        <a:ln w="3175"/>
      </dgm:spPr>
      <dgm:t>
        <a:bodyPr lIns="3600" rIns="3600"/>
        <a:lstStyle/>
        <a:p>
          <a:pPr algn="r"/>
          <a:r>
            <a:rPr lang="zh-CN" altLang="en-US" sz="1800" dirty="0">
              <a:latin typeface="华文宋体" pitchFamily="2" charset="-122"/>
              <a:ea typeface="华文宋体" pitchFamily="2" charset="-122"/>
            </a:rPr>
            <a:t>事业愿景→战略规划</a:t>
          </a:r>
        </a:p>
      </dgm:t>
    </dgm:pt>
    <dgm:pt modelId="{947EA284-2047-4249-887E-30BA41A0A42D}" type="parTrans" cxnId="{614553DE-D252-414E-9C40-9E6317D71867}">
      <dgm:prSet/>
      <dgm:spPr/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EC1B9A74-B13D-4168-8766-C188BCA3AA18}" type="sibTrans" cxnId="{614553DE-D252-414E-9C40-9E6317D71867}">
      <dgm:prSet custT="1"/>
      <dgm:spPr>
        <a:solidFill>
          <a:schemeClr val="tx1">
            <a:lumMod val="50000"/>
            <a:lumOff val="50000"/>
            <a:alpha val="90000"/>
          </a:schemeClr>
        </a:solidFill>
        <a:ln w="3175"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0D22CF0C-2630-4D68-B32A-526D369D552F}">
      <dgm:prSet phldrT="[文本]" custT="1"/>
      <dgm:spPr>
        <a:solidFill>
          <a:schemeClr val="accent1">
            <a:lumMod val="40000"/>
            <a:lumOff val="60000"/>
          </a:schemeClr>
        </a:solidFill>
        <a:ln w="3175"/>
      </dgm:spPr>
      <dgm:t>
        <a:bodyPr lIns="3600" rIns="3600"/>
        <a:lstStyle/>
        <a:p>
          <a:pPr algn="r"/>
          <a:r>
            <a:rPr lang="zh-CN" altLang="en-US" sz="1800">
              <a:latin typeface="华文宋体" pitchFamily="2" charset="-122"/>
              <a:ea typeface="华文宋体" pitchFamily="2" charset="-122"/>
            </a:rPr>
            <a:t>年度目标→部门职能</a:t>
          </a:r>
        </a:p>
      </dgm:t>
    </dgm:pt>
    <dgm:pt modelId="{399BA722-4456-4471-9A9F-2F289CCA5E0A}" type="parTrans" cxnId="{A1E495BD-C71C-4F04-93DB-28677A461FC5}">
      <dgm:prSet/>
      <dgm:spPr/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01280793-8C4D-4B58-800D-962CB2DF2DB8}" type="sibTrans" cxnId="{A1E495BD-C71C-4F04-93DB-28677A461FC5}">
      <dgm:prSet custT="1"/>
      <dgm:spPr>
        <a:solidFill>
          <a:schemeClr val="tx1">
            <a:lumMod val="50000"/>
            <a:lumOff val="50000"/>
            <a:alpha val="90000"/>
          </a:schemeClr>
        </a:solidFill>
        <a:ln w="3175"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41D8850F-A2BD-4A0E-B0C7-727CAA74837E}">
      <dgm:prSet phldrT="[文本]" custT="1"/>
      <dgm:spPr>
        <a:solidFill>
          <a:schemeClr val="accent1">
            <a:lumMod val="40000"/>
            <a:lumOff val="60000"/>
          </a:schemeClr>
        </a:solidFill>
        <a:ln w="3175"/>
      </dgm:spPr>
      <dgm:t>
        <a:bodyPr lIns="3600" rIns="3600"/>
        <a:lstStyle/>
        <a:p>
          <a:pPr algn="r"/>
          <a:r>
            <a:rPr lang="zh-CN" altLang="en-US" sz="1800">
              <a:latin typeface="华文宋体" pitchFamily="2" charset="-122"/>
              <a:ea typeface="华文宋体" pitchFamily="2" charset="-122"/>
            </a:rPr>
            <a:t>部门目标→岗位任务</a:t>
          </a:r>
        </a:p>
      </dgm:t>
    </dgm:pt>
    <dgm:pt modelId="{4CF4A9DB-90D3-4D3A-80D4-8A3B6B74CEAA}" type="parTrans" cxnId="{F77C22B2-B467-4C37-A0C0-214D4A429414}">
      <dgm:prSet/>
      <dgm:spPr/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6E0B6C07-E353-4F82-B822-500B062FFE7E}" type="sibTrans" cxnId="{F77C22B2-B467-4C37-A0C0-214D4A429414}">
      <dgm:prSet custT="1"/>
      <dgm:spPr>
        <a:solidFill>
          <a:schemeClr val="tx1">
            <a:lumMod val="50000"/>
            <a:lumOff val="50000"/>
            <a:alpha val="90000"/>
          </a:schemeClr>
        </a:solidFill>
        <a:ln w="3175"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1767B84F-2B80-4E7F-84F6-E3B341C94ED5}">
      <dgm:prSet phldrT="[文本]" custT="1"/>
      <dgm:spPr>
        <a:solidFill>
          <a:schemeClr val="accent1">
            <a:lumMod val="40000"/>
            <a:lumOff val="60000"/>
          </a:schemeClr>
        </a:solidFill>
        <a:ln w="3175"/>
      </dgm:spPr>
      <dgm:t>
        <a:bodyPr lIns="3600" rIns="3600"/>
        <a:lstStyle/>
        <a:p>
          <a:pPr algn="r"/>
          <a:r>
            <a:rPr lang="zh-CN" altLang="en-US" sz="1800">
              <a:latin typeface="华文宋体" pitchFamily="2" charset="-122"/>
              <a:ea typeface="华文宋体" pitchFamily="2" charset="-122"/>
            </a:rPr>
            <a:t>岗位职责→具体工作</a:t>
          </a:r>
        </a:p>
      </dgm:t>
    </dgm:pt>
    <dgm:pt modelId="{B26291F6-FB29-44DC-9E67-B8202AD2671A}" type="parTrans" cxnId="{E0120DC1-B360-48AC-BC19-5DDA69C38516}">
      <dgm:prSet/>
      <dgm:spPr/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BA210EAE-D704-4291-B15D-D07EA4CFE0A3}" type="sibTrans" cxnId="{E0120DC1-B360-48AC-BC19-5DDA69C38516}">
      <dgm:prSet/>
      <dgm:spPr/>
      <dgm:t>
        <a:bodyPr/>
        <a:lstStyle/>
        <a:p>
          <a:pPr algn="r"/>
          <a:endParaRPr lang="zh-CN" altLang="en-US" sz="1800">
            <a:latin typeface="华文宋体" pitchFamily="2" charset="-122"/>
            <a:ea typeface="华文宋体" pitchFamily="2" charset="-122"/>
          </a:endParaRPr>
        </a:p>
      </dgm:t>
    </dgm:pt>
    <dgm:pt modelId="{D44B5838-D03E-4465-BCFD-1BAA5A3E604A}" type="pres">
      <dgm:prSet presAssocID="{471C5992-9053-4D04-B6FC-9CCC0C2B308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ABC0F5-9464-4B0B-988E-0911F19BE5E4}" type="pres">
      <dgm:prSet presAssocID="{471C5992-9053-4D04-B6FC-9CCC0C2B308C}" presName="dummyMaxCanvas" presStyleCnt="0">
        <dgm:presLayoutVars/>
      </dgm:prSet>
      <dgm:spPr/>
    </dgm:pt>
    <dgm:pt modelId="{CE69CEAE-3A60-4EFF-8260-F69E25F5B9A4}" type="pres">
      <dgm:prSet presAssocID="{471C5992-9053-4D04-B6FC-9CCC0C2B308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59E0A0-B67A-4AAD-A4B0-A2C7A70B767A}" type="pres">
      <dgm:prSet presAssocID="{471C5992-9053-4D04-B6FC-9CCC0C2B308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CA5722-A36A-4AD7-8D22-20D050ADC282}" type="pres">
      <dgm:prSet presAssocID="{471C5992-9053-4D04-B6FC-9CCC0C2B308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20967B-7AA0-41A1-8905-91AA5CF022D7}" type="pres">
      <dgm:prSet presAssocID="{471C5992-9053-4D04-B6FC-9CCC0C2B308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7E15DC-2D03-48D4-AECC-F7A8A050D4AF}" type="pres">
      <dgm:prSet presAssocID="{471C5992-9053-4D04-B6FC-9CCC0C2B308C}" presName="FourConn_1-2" presStyleLbl="fgAccFollowNode1" presStyleIdx="0" presStyleCnt="3" custLinFactNeighborX="109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BAEDA0-2FEA-4D47-B6A0-AA701DC29707}" type="pres">
      <dgm:prSet presAssocID="{471C5992-9053-4D04-B6FC-9CCC0C2B308C}" presName="FourConn_2-3" presStyleLbl="fgAccFollowNode1" presStyleIdx="1" presStyleCnt="3" custLinFactNeighborX="109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488A53-0B2B-429B-BD63-CDADAB1D63EA}" type="pres">
      <dgm:prSet presAssocID="{471C5992-9053-4D04-B6FC-9CCC0C2B308C}" presName="FourConn_3-4" presStyleLbl="fgAccFollowNode1" presStyleIdx="2" presStyleCnt="3" custLinFactNeighborX="109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BD5D51-4BAD-434F-AC4C-FE55BBC3A292}" type="pres">
      <dgm:prSet presAssocID="{471C5992-9053-4D04-B6FC-9CCC0C2B308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E734C7-6FEF-4B20-A2E5-4980091F2B51}" type="pres">
      <dgm:prSet presAssocID="{471C5992-9053-4D04-B6FC-9CCC0C2B308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CE1BFB-69A4-46CC-9E02-EAF57A28F393}" type="pres">
      <dgm:prSet presAssocID="{471C5992-9053-4D04-B6FC-9CCC0C2B308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9F0C9F-B2B3-4CF9-AED8-70C29E64D61A}" type="pres">
      <dgm:prSet presAssocID="{471C5992-9053-4D04-B6FC-9CCC0C2B308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EB3E22-A276-4CD8-893E-3A9CBE78BA68}" type="presOf" srcId="{0D22CF0C-2630-4D68-B32A-526D369D552F}" destId="{4559E0A0-B67A-4AAD-A4B0-A2C7A70B767A}" srcOrd="0" destOrd="0" presId="urn:microsoft.com/office/officeart/2005/8/layout/vProcess5"/>
    <dgm:cxn modelId="{B5413AC2-BB8A-47A1-9710-CBECAA2D6AF0}" type="presOf" srcId="{41D8850F-A2BD-4A0E-B0C7-727CAA74837E}" destId="{11CA5722-A36A-4AD7-8D22-20D050ADC282}" srcOrd="0" destOrd="0" presId="urn:microsoft.com/office/officeart/2005/8/layout/vProcess5"/>
    <dgm:cxn modelId="{E0120DC1-B360-48AC-BC19-5DDA69C38516}" srcId="{471C5992-9053-4D04-B6FC-9CCC0C2B308C}" destId="{1767B84F-2B80-4E7F-84F6-E3B341C94ED5}" srcOrd="3" destOrd="0" parTransId="{B26291F6-FB29-44DC-9E67-B8202AD2671A}" sibTransId="{BA210EAE-D704-4291-B15D-D07EA4CFE0A3}"/>
    <dgm:cxn modelId="{4B2B9C2B-D62A-492A-8D6B-D32FE0D660AB}" type="presOf" srcId="{EC1B9A74-B13D-4168-8766-C188BCA3AA18}" destId="{E77E15DC-2D03-48D4-AECC-F7A8A050D4AF}" srcOrd="0" destOrd="0" presId="urn:microsoft.com/office/officeart/2005/8/layout/vProcess5"/>
    <dgm:cxn modelId="{19B19C4D-D385-40D5-AF5F-6B6E53DE5EBC}" type="presOf" srcId="{41D8850F-A2BD-4A0E-B0C7-727CAA74837E}" destId="{97CE1BFB-69A4-46CC-9E02-EAF57A28F393}" srcOrd="1" destOrd="0" presId="urn:microsoft.com/office/officeart/2005/8/layout/vProcess5"/>
    <dgm:cxn modelId="{9ED9BAAA-91EE-4A4E-9EAF-DD73435DA2C4}" type="presOf" srcId="{01280793-8C4D-4B58-800D-962CB2DF2DB8}" destId="{FABAEDA0-2FEA-4D47-B6A0-AA701DC29707}" srcOrd="0" destOrd="0" presId="urn:microsoft.com/office/officeart/2005/8/layout/vProcess5"/>
    <dgm:cxn modelId="{1935CE82-4F63-41A2-AAF4-3A2B7051F865}" type="presOf" srcId="{1767B84F-2B80-4E7F-84F6-E3B341C94ED5}" destId="{D79F0C9F-B2B3-4CF9-AED8-70C29E64D61A}" srcOrd="1" destOrd="0" presId="urn:microsoft.com/office/officeart/2005/8/layout/vProcess5"/>
    <dgm:cxn modelId="{F77C22B2-B467-4C37-A0C0-214D4A429414}" srcId="{471C5992-9053-4D04-B6FC-9CCC0C2B308C}" destId="{41D8850F-A2BD-4A0E-B0C7-727CAA74837E}" srcOrd="2" destOrd="0" parTransId="{4CF4A9DB-90D3-4D3A-80D4-8A3B6B74CEAA}" sibTransId="{6E0B6C07-E353-4F82-B822-500B062FFE7E}"/>
    <dgm:cxn modelId="{2800E3E4-E2B5-42E0-8719-FFBF74E07362}" type="presOf" srcId="{0D22CF0C-2630-4D68-B32A-526D369D552F}" destId="{C1E734C7-6FEF-4B20-A2E5-4980091F2B51}" srcOrd="1" destOrd="0" presId="urn:microsoft.com/office/officeart/2005/8/layout/vProcess5"/>
    <dgm:cxn modelId="{7FB82252-5984-42C6-A708-5702C381C358}" type="presOf" srcId="{5C80FEE3-523B-445D-B74F-D7D9EB63D527}" destId="{FBBD5D51-4BAD-434F-AC4C-FE55BBC3A292}" srcOrd="1" destOrd="0" presId="urn:microsoft.com/office/officeart/2005/8/layout/vProcess5"/>
    <dgm:cxn modelId="{7900F545-29B3-4FBA-972E-3FF308B194B7}" type="presOf" srcId="{5C80FEE3-523B-445D-B74F-D7D9EB63D527}" destId="{CE69CEAE-3A60-4EFF-8260-F69E25F5B9A4}" srcOrd="0" destOrd="0" presId="urn:microsoft.com/office/officeart/2005/8/layout/vProcess5"/>
    <dgm:cxn modelId="{45AE878F-7474-4A38-A5B5-729E400F84C1}" type="presOf" srcId="{471C5992-9053-4D04-B6FC-9CCC0C2B308C}" destId="{D44B5838-D03E-4465-BCFD-1BAA5A3E604A}" srcOrd="0" destOrd="0" presId="urn:microsoft.com/office/officeart/2005/8/layout/vProcess5"/>
    <dgm:cxn modelId="{3851957B-4DB6-4693-A5E8-5DE30103E651}" type="presOf" srcId="{6E0B6C07-E353-4F82-B822-500B062FFE7E}" destId="{69488A53-0B2B-429B-BD63-CDADAB1D63EA}" srcOrd="0" destOrd="0" presId="urn:microsoft.com/office/officeart/2005/8/layout/vProcess5"/>
    <dgm:cxn modelId="{2BB52915-1992-4468-AEBC-013235D138FC}" type="presOf" srcId="{1767B84F-2B80-4E7F-84F6-E3B341C94ED5}" destId="{AE20967B-7AA0-41A1-8905-91AA5CF022D7}" srcOrd="0" destOrd="0" presId="urn:microsoft.com/office/officeart/2005/8/layout/vProcess5"/>
    <dgm:cxn modelId="{614553DE-D252-414E-9C40-9E6317D71867}" srcId="{471C5992-9053-4D04-B6FC-9CCC0C2B308C}" destId="{5C80FEE3-523B-445D-B74F-D7D9EB63D527}" srcOrd="0" destOrd="0" parTransId="{947EA284-2047-4249-887E-30BA41A0A42D}" sibTransId="{EC1B9A74-B13D-4168-8766-C188BCA3AA18}"/>
    <dgm:cxn modelId="{A1E495BD-C71C-4F04-93DB-28677A461FC5}" srcId="{471C5992-9053-4D04-B6FC-9CCC0C2B308C}" destId="{0D22CF0C-2630-4D68-B32A-526D369D552F}" srcOrd="1" destOrd="0" parTransId="{399BA722-4456-4471-9A9F-2F289CCA5E0A}" sibTransId="{01280793-8C4D-4B58-800D-962CB2DF2DB8}"/>
    <dgm:cxn modelId="{C468AA79-43BC-4744-8C62-6A7C9585E2E4}" type="presParOf" srcId="{D44B5838-D03E-4465-BCFD-1BAA5A3E604A}" destId="{B4ABC0F5-9464-4B0B-988E-0911F19BE5E4}" srcOrd="0" destOrd="0" presId="urn:microsoft.com/office/officeart/2005/8/layout/vProcess5"/>
    <dgm:cxn modelId="{3322F849-8499-4153-8FC7-FA01605EDED1}" type="presParOf" srcId="{D44B5838-D03E-4465-BCFD-1BAA5A3E604A}" destId="{CE69CEAE-3A60-4EFF-8260-F69E25F5B9A4}" srcOrd="1" destOrd="0" presId="urn:microsoft.com/office/officeart/2005/8/layout/vProcess5"/>
    <dgm:cxn modelId="{BCB9986F-D66A-435A-9A77-902B85D7D327}" type="presParOf" srcId="{D44B5838-D03E-4465-BCFD-1BAA5A3E604A}" destId="{4559E0A0-B67A-4AAD-A4B0-A2C7A70B767A}" srcOrd="2" destOrd="0" presId="urn:microsoft.com/office/officeart/2005/8/layout/vProcess5"/>
    <dgm:cxn modelId="{A24FF9B8-5CBC-48EC-AF23-1A26069AE7D1}" type="presParOf" srcId="{D44B5838-D03E-4465-BCFD-1BAA5A3E604A}" destId="{11CA5722-A36A-4AD7-8D22-20D050ADC282}" srcOrd="3" destOrd="0" presId="urn:microsoft.com/office/officeart/2005/8/layout/vProcess5"/>
    <dgm:cxn modelId="{BDFB3C74-EEE4-40BB-BC72-85E88F5DB88A}" type="presParOf" srcId="{D44B5838-D03E-4465-BCFD-1BAA5A3E604A}" destId="{AE20967B-7AA0-41A1-8905-91AA5CF022D7}" srcOrd="4" destOrd="0" presId="urn:microsoft.com/office/officeart/2005/8/layout/vProcess5"/>
    <dgm:cxn modelId="{0D294224-40CE-4480-81A5-9A2936B709E2}" type="presParOf" srcId="{D44B5838-D03E-4465-BCFD-1BAA5A3E604A}" destId="{E77E15DC-2D03-48D4-AECC-F7A8A050D4AF}" srcOrd="5" destOrd="0" presId="urn:microsoft.com/office/officeart/2005/8/layout/vProcess5"/>
    <dgm:cxn modelId="{8F5FA838-4039-47D1-8634-F5299C139ADD}" type="presParOf" srcId="{D44B5838-D03E-4465-BCFD-1BAA5A3E604A}" destId="{FABAEDA0-2FEA-4D47-B6A0-AA701DC29707}" srcOrd="6" destOrd="0" presId="urn:microsoft.com/office/officeart/2005/8/layout/vProcess5"/>
    <dgm:cxn modelId="{7E9BE504-476A-4A6D-8013-84B9525D1814}" type="presParOf" srcId="{D44B5838-D03E-4465-BCFD-1BAA5A3E604A}" destId="{69488A53-0B2B-429B-BD63-CDADAB1D63EA}" srcOrd="7" destOrd="0" presId="urn:microsoft.com/office/officeart/2005/8/layout/vProcess5"/>
    <dgm:cxn modelId="{4FF6AC62-F737-4DE7-97AC-C37469EFE264}" type="presParOf" srcId="{D44B5838-D03E-4465-BCFD-1BAA5A3E604A}" destId="{FBBD5D51-4BAD-434F-AC4C-FE55BBC3A292}" srcOrd="8" destOrd="0" presId="urn:microsoft.com/office/officeart/2005/8/layout/vProcess5"/>
    <dgm:cxn modelId="{74C20FFA-E2C2-424A-BF5C-D144BCE678D5}" type="presParOf" srcId="{D44B5838-D03E-4465-BCFD-1BAA5A3E604A}" destId="{C1E734C7-6FEF-4B20-A2E5-4980091F2B51}" srcOrd="9" destOrd="0" presId="urn:microsoft.com/office/officeart/2005/8/layout/vProcess5"/>
    <dgm:cxn modelId="{859012E1-B697-41EF-999E-F4974B974DFF}" type="presParOf" srcId="{D44B5838-D03E-4465-BCFD-1BAA5A3E604A}" destId="{97CE1BFB-69A4-46CC-9E02-EAF57A28F393}" srcOrd="10" destOrd="0" presId="urn:microsoft.com/office/officeart/2005/8/layout/vProcess5"/>
    <dgm:cxn modelId="{4105FDAD-064D-4391-AFF4-C0C4A4B79667}" type="presParOf" srcId="{D44B5838-D03E-4465-BCFD-1BAA5A3E604A}" destId="{D79F0C9F-B2B3-4CF9-AED8-70C29E64D61A}" srcOrd="11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84AA29-8DE2-410B-B98E-1F4C5357B7B2}" type="doc">
      <dgm:prSet loTypeId="urn:microsoft.com/office/officeart/2005/8/layout/cycle8" loCatId="cycle" qsTypeId="urn:microsoft.com/office/officeart/2005/8/quickstyle/simple3" qsCatId="simple" csTypeId="urn:microsoft.com/office/officeart/2005/8/colors/colorful5" csCatId="colorful" phldr="1"/>
      <dgm:spPr/>
    </dgm:pt>
    <dgm:pt modelId="{8FDA73C1-558F-4C5E-869A-7A948B26055E}">
      <dgm:prSet phldrT="[文本]"/>
      <dgm:spPr/>
      <dgm:t>
        <a:bodyPr/>
        <a:lstStyle/>
        <a:p>
          <a:r>
            <a:rPr lang="zh-CN" altLang="en-US" dirty="0" smtClean="0">
              <a:latin typeface="黑体" pitchFamily="49" charset="-122"/>
              <a:ea typeface="黑体" pitchFamily="49" charset="-122"/>
            </a:rPr>
            <a:t>知识经验</a:t>
          </a:r>
          <a:endParaRPr lang="zh-CN" altLang="en-US" dirty="0">
            <a:latin typeface="黑体" pitchFamily="49" charset="-122"/>
            <a:ea typeface="黑体" pitchFamily="49" charset="-122"/>
          </a:endParaRPr>
        </a:p>
      </dgm:t>
    </dgm:pt>
    <dgm:pt modelId="{19954BA2-2B7F-44F5-A7D5-9CCFEDB2C3DC}" type="parTrans" cxnId="{9397582E-537B-455B-BE63-24C2D8990B4B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20DDD775-EBCC-4AF3-A018-458977031A09}" type="sibTrans" cxnId="{9397582E-537B-455B-BE63-24C2D8990B4B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0A69A6EC-9A1A-4F35-A62B-4C75FE8F5E44}">
      <dgm:prSet phldrT="[文本]"/>
      <dgm:spPr/>
      <dgm:t>
        <a:bodyPr/>
        <a:lstStyle/>
        <a:p>
          <a:r>
            <a:rPr lang="zh-CN" altLang="en-US" dirty="0" smtClean="0">
              <a:latin typeface="黑体" pitchFamily="49" charset="-122"/>
              <a:ea typeface="黑体" pitchFamily="49" charset="-122"/>
            </a:rPr>
            <a:t>素质结构</a:t>
          </a:r>
          <a:endParaRPr lang="zh-CN" altLang="en-US" dirty="0">
            <a:latin typeface="黑体" pitchFamily="49" charset="-122"/>
            <a:ea typeface="黑体" pitchFamily="49" charset="-122"/>
          </a:endParaRPr>
        </a:p>
      </dgm:t>
    </dgm:pt>
    <dgm:pt modelId="{C927E935-78B6-4FEF-9A84-C4EB526F388F}" type="parTrans" cxnId="{A0252268-62A4-4EE1-9C0A-5F2642C85C38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76081B09-F3A3-4F2D-B787-E3396D66011A}" type="sibTrans" cxnId="{A0252268-62A4-4EE1-9C0A-5F2642C85C38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16819E4B-F78A-481B-9FAD-72DC185B1581}">
      <dgm:prSet phldrT="[文本]"/>
      <dgm:spPr/>
      <dgm:t>
        <a:bodyPr/>
        <a:lstStyle/>
        <a:p>
          <a:r>
            <a:rPr lang="zh-CN" altLang="en-US" dirty="0" smtClean="0">
              <a:latin typeface="黑体" pitchFamily="49" charset="-122"/>
              <a:ea typeface="黑体" pitchFamily="49" charset="-122"/>
            </a:rPr>
            <a:t>愿望心态</a:t>
          </a:r>
          <a:endParaRPr lang="zh-CN" altLang="en-US" dirty="0">
            <a:latin typeface="黑体" pitchFamily="49" charset="-122"/>
            <a:ea typeface="黑体" pitchFamily="49" charset="-122"/>
          </a:endParaRPr>
        </a:p>
      </dgm:t>
    </dgm:pt>
    <dgm:pt modelId="{970A7301-60F3-4EFE-AA93-DF3F7EA2541A}" type="parTrans" cxnId="{902454DA-4A34-46EA-BC1A-512AD5BDB163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315BF934-ECCE-4A3C-A43F-77894A4A5E1E}" type="sibTrans" cxnId="{902454DA-4A34-46EA-BC1A-512AD5BDB163}">
      <dgm:prSet/>
      <dgm:spPr/>
      <dgm:t>
        <a:bodyPr/>
        <a:lstStyle/>
        <a:p>
          <a:endParaRPr lang="zh-CN" altLang="en-US">
            <a:latin typeface="黑体" pitchFamily="49" charset="-122"/>
            <a:ea typeface="黑体" pitchFamily="49" charset="-122"/>
          </a:endParaRPr>
        </a:p>
      </dgm:t>
    </dgm:pt>
    <dgm:pt modelId="{40881887-29C0-4405-BCD8-F428D0F52DB5}" type="pres">
      <dgm:prSet presAssocID="{A284AA29-8DE2-410B-B98E-1F4C5357B7B2}" presName="compositeShape" presStyleCnt="0">
        <dgm:presLayoutVars>
          <dgm:chMax val="7"/>
          <dgm:dir/>
          <dgm:resizeHandles val="exact"/>
        </dgm:presLayoutVars>
      </dgm:prSet>
      <dgm:spPr/>
    </dgm:pt>
    <dgm:pt modelId="{BE26A1F9-14A9-45C2-9C73-16B2B0C095E8}" type="pres">
      <dgm:prSet presAssocID="{A284AA29-8DE2-410B-B98E-1F4C5357B7B2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7C956B1B-B626-4BD0-A7E4-1DFF983666A5}" type="pres">
      <dgm:prSet presAssocID="{A284AA29-8DE2-410B-B98E-1F4C5357B7B2}" presName="dummy1a" presStyleCnt="0"/>
      <dgm:spPr/>
    </dgm:pt>
    <dgm:pt modelId="{A62544AA-F7C8-438D-BBEC-18783BC78DEE}" type="pres">
      <dgm:prSet presAssocID="{A284AA29-8DE2-410B-B98E-1F4C5357B7B2}" presName="dummy1b" presStyleCnt="0"/>
      <dgm:spPr/>
    </dgm:pt>
    <dgm:pt modelId="{3DC13967-CFC1-4A17-9DFE-A3A4B25FE3CA}" type="pres">
      <dgm:prSet presAssocID="{A284AA29-8DE2-410B-B98E-1F4C5357B7B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9735FA-01CD-4162-B02F-90CD675870D1}" type="pres">
      <dgm:prSet presAssocID="{A284AA29-8DE2-410B-B98E-1F4C5357B7B2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788ABE97-A4BB-4FB9-9551-B0C2D53EDF59}" type="pres">
      <dgm:prSet presAssocID="{A284AA29-8DE2-410B-B98E-1F4C5357B7B2}" presName="dummy2a" presStyleCnt="0"/>
      <dgm:spPr/>
    </dgm:pt>
    <dgm:pt modelId="{5C0C81D1-A258-45BD-A62E-6CB943E992DC}" type="pres">
      <dgm:prSet presAssocID="{A284AA29-8DE2-410B-B98E-1F4C5357B7B2}" presName="dummy2b" presStyleCnt="0"/>
      <dgm:spPr/>
    </dgm:pt>
    <dgm:pt modelId="{41FCE241-8D59-4973-8CD9-D8FBAFC15DBD}" type="pres">
      <dgm:prSet presAssocID="{A284AA29-8DE2-410B-B98E-1F4C5357B7B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340913-563B-42BE-8135-7B85025A592E}" type="pres">
      <dgm:prSet presAssocID="{A284AA29-8DE2-410B-B98E-1F4C5357B7B2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FAB3D490-E4B0-43EA-83A6-03D5DB0F1564}" type="pres">
      <dgm:prSet presAssocID="{A284AA29-8DE2-410B-B98E-1F4C5357B7B2}" presName="dummy3a" presStyleCnt="0"/>
      <dgm:spPr/>
    </dgm:pt>
    <dgm:pt modelId="{88FB2512-1188-4B87-ADE3-10C141FC1A41}" type="pres">
      <dgm:prSet presAssocID="{A284AA29-8DE2-410B-B98E-1F4C5357B7B2}" presName="dummy3b" presStyleCnt="0"/>
      <dgm:spPr/>
    </dgm:pt>
    <dgm:pt modelId="{C1CE112F-20F8-4D03-85ED-62D8FD4FA370}" type="pres">
      <dgm:prSet presAssocID="{A284AA29-8DE2-410B-B98E-1F4C5357B7B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A8A70F-6362-4011-80B9-5CA37C213ACD}" type="pres">
      <dgm:prSet presAssocID="{20DDD775-EBCC-4AF3-A018-458977031A09}" presName="arrowWedge1" presStyleLbl="fgSibTrans2D1" presStyleIdx="0" presStyleCnt="3"/>
      <dgm:spPr/>
    </dgm:pt>
    <dgm:pt modelId="{0503115B-1B02-47A2-94E7-A12D0EBA7290}" type="pres">
      <dgm:prSet presAssocID="{76081B09-F3A3-4F2D-B787-E3396D66011A}" presName="arrowWedge2" presStyleLbl="fgSibTrans2D1" presStyleIdx="1" presStyleCnt="3"/>
      <dgm:spPr/>
    </dgm:pt>
    <dgm:pt modelId="{1CDB91BE-D70F-4B15-8659-BE31F851A7A1}" type="pres">
      <dgm:prSet presAssocID="{315BF934-ECCE-4A3C-A43F-77894A4A5E1E}" presName="arrowWedge3" presStyleLbl="fgSibTrans2D1" presStyleIdx="2" presStyleCnt="3"/>
      <dgm:spPr/>
    </dgm:pt>
  </dgm:ptLst>
  <dgm:cxnLst>
    <dgm:cxn modelId="{BBCA65A7-F918-4C11-A698-85510372EBAD}" type="presOf" srcId="{A284AA29-8DE2-410B-B98E-1F4C5357B7B2}" destId="{40881887-29C0-4405-BCD8-F428D0F52DB5}" srcOrd="0" destOrd="0" presId="urn:microsoft.com/office/officeart/2005/8/layout/cycle8"/>
    <dgm:cxn modelId="{9397582E-537B-455B-BE63-24C2D8990B4B}" srcId="{A284AA29-8DE2-410B-B98E-1F4C5357B7B2}" destId="{8FDA73C1-558F-4C5E-869A-7A948B26055E}" srcOrd="0" destOrd="0" parTransId="{19954BA2-2B7F-44F5-A7D5-9CCFEDB2C3DC}" sibTransId="{20DDD775-EBCC-4AF3-A018-458977031A09}"/>
    <dgm:cxn modelId="{A0252268-62A4-4EE1-9C0A-5F2642C85C38}" srcId="{A284AA29-8DE2-410B-B98E-1F4C5357B7B2}" destId="{0A69A6EC-9A1A-4F35-A62B-4C75FE8F5E44}" srcOrd="1" destOrd="0" parTransId="{C927E935-78B6-4FEF-9A84-C4EB526F388F}" sibTransId="{76081B09-F3A3-4F2D-B787-E3396D66011A}"/>
    <dgm:cxn modelId="{8F704FEE-5B69-4918-83B5-118A82F07AA9}" type="presOf" srcId="{0A69A6EC-9A1A-4F35-A62B-4C75FE8F5E44}" destId="{AE9735FA-01CD-4162-B02F-90CD675870D1}" srcOrd="0" destOrd="0" presId="urn:microsoft.com/office/officeart/2005/8/layout/cycle8"/>
    <dgm:cxn modelId="{902454DA-4A34-46EA-BC1A-512AD5BDB163}" srcId="{A284AA29-8DE2-410B-B98E-1F4C5357B7B2}" destId="{16819E4B-F78A-481B-9FAD-72DC185B1581}" srcOrd="2" destOrd="0" parTransId="{970A7301-60F3-4EFE-AA93-DF3F7EA2541A}" sibTransId="{315BF934-ECCE-4A3C-A43F-77894A4A5E1E}"/>
    <dgm:cxn modelId="{778B0F3A-A8C7-4AE5-A747-91CC1ACC6167}" type="presOf" srcId="{16819E4B-F78A-481B-9FAD-72DC185B1581}" destId="{C1CE112F-20F8-4D03-85ED-62D8FD4FA370}" srcOrd="1" destOrd="0" presId="urn:microsoft.com/office/officeart/2005/8/layout/cycle8"/>
    <dgm:cxn modelId="{DAAD05F0-B0B7-4F1B-A555-9CFBC7DA9EC2}" type="presOf" srcId="{16819E4B-F78A-481B-9FAD-72DC185B1581}" destId="{BC340913-563B-42BE-8135-7B85025A592E}" srcOrd="0" destOrd="0" presId="urn:microsoft.com/office/officeart/2005/8/layout/cycle8"/>
    <dgm:cxn modelId="{8F0170FA-266E-4077-9E2E-9D2D4AEE9AC8}" type="presOf" srcId="{8FDA73C1-558F-4C5E-869A-7A948B26055E}" destId="{BE26A1F9-14A9-45C2-9C73-16B2B0C095E8}" srcOrd="0" destOrd="0" presId="urn:microsoft.com/office/officeart/2005/8/layout/cycle8"/>
    <dgm:cxn modelId="{41CF7A54-9A4C-411B-9B12-0D02E9EF2FC4}" type="presOf" srcId="{0A69A6EC-9A1A-4F35-A62B-4C75FE8F5E44}" destId="{41FCE241-8D59-4973-8CD9-D8FBAFC15DBD}" srcOrd="1" destOrd="0" presId="urn:microsoft.com/office/officeart/2005/8/layout/cycle8"/>
    <dgm:cxn modelId="{3A3B7A6F-16E8-4D13-840F-D802C231DE31}" type="presOf" srcId="{8FDA73C1-558F-4C5E-869A-7A948B26055E}" destId="{3DC13967-CFC1-4A17-9DFE-A3A4B25FE3CA}" srcOrd="1" destOrd="0" presId="urn:microsoft.com/office/officeart/2005/8/layout/cycle8"/>
    <dgm:cxn modelId="{2DC952DE-0435-4753-905A-1B9EBE461269}" type="presParOf" srcId="{40881887-29C0-4405-BCD8-F428D0F52DB5}" destId="{BE26A1F9-14A9-45C2-9C73-16B2B0C095E8}" srcOrd="0" destOrd="0" presId="urn:microsoft.com/office/officeart/2005/8/layout/cycle8"/>
    <dgm:cxn modelId="{E003949A-5B9E-4C1A-ADA0-01EDDDC82CC7}" type="presParOf" srcId="{40881887-29C0-4405-BCD8-F428D0F52DB5}" destId="{7C956B1B-B626-4BD0-A7E4-1DFF983666A5}" srcOrd="1" destOrd="0" presId="urn:microsoft.com/office/officeart/2005/8/layout/cycle8"/>
    <dgm:cxn modelId="{D47D6606-B53A-4490-BEDA-8D990575D4D3}" type="presParOf" srcId="{40881887-29C0-4405-BCD8-F428D0F52DB5}" destId="{A62544AA-F7C8-438D-BBEC-18783BC78DEE}" srcOrd="2" destOrd="0" presId="urn:microsoft.com/office/officeart/2005/8/layout/cycle8"/>
    <dgm:cxn modelId="{287FFB64-D182-4ABF-8973-8DFCA33F6D57}" type="presParOf" srcId="{40881887-29C0-4405-BCD8-F428D0F52DB5}" destId="{3DC13967-CFC1-4A17-9DFE-A3A4B25FE3CA}" srcOrd="3" destOrd="0" presId="urn:microsoft.com/office/officeart/2005/8/layout/cycle8"/>
    <dgm:cxn modelId="{BDA730A2-E840-4B1F-9191-7BD8B249D763}" type="presParOf" srcId="{40881887-29C0-4405-BCD8-F428D0F52DB5}" destId="{AE9735FA-01CD-4162-B02F-90CD675870D1}" srcOrd="4" destOrd="0" presId="urn:microsoft.com/office/officeart/2005/8/layout/cycle8"/>
    <dgm:cxn modelId="{55BA5436-073C-45FE-87C0-B8EF3A5F93A2}" type="presParOf" srcId="{40881887-29C0-4405-BCD8-F428D0F52DB5}" destId="{788ABE97-A4BB-4FB9-9551-B0C2D53EDF59}" srcOrd="5" destOrd="0" presId="urn:microsoft.com/office/officeart/2005/8/layout/cycle8"/>
    <dgm:cxn modelId="{8BB438CD-C5C3-4897-8C32-4090697D3600}" type="presParOf" srcId="{40881887-29C0-4405-BCD8-F428D0F52DB5}" destId="{5C0C81D1-A258-45BD-A62E-6CB943E992DC}" srcOrd="6" destOrd="0" presId="urn:microsoft.com/office/officeart/2005/8/layout/cycle8"/>
    <dgm:cxn modelId="{215CE46F-C049-4EA8-8098-29546EF47E3A}" type="presParOf" srcId="{40881887-29C0-4405-BCD8-F428D0F52DB5}" destId="{41FCE241-8D59-4973-8CD9-D8FBAFC15DBD}" srcOrd="7" destOrd="0" presId="urn:microsoft.com/office/officeart/2005/8/layout/cycle8"/>
    <dgm:cxn modelId="{0161D00E-17CA-4137-8EAB-6CB46AF875BB}" type="presParOf" srcId="{40881887-29C0-4405-BCD8-F428D0F52DB5}" destId="{BC340913-563B-42BE-8135-7B85025A592E}" srcOrd="8" destOrd="0" presId="urn:microsoft.com/office/officeart/2005/8/layout/cycle8"/>
    <dgm:cxn modelId="{2E5663AD-792B-457F-8BAB-F32AC1CD2A24}" type="presParOf" srcId="{40881887-29C0-4405-BCD8-F428D0F52DB5}" destId="{FAB3D490-E4B0-43EA-83A6-03D5DB0F1564}" srcOrd="9" destOrd="0" presId="urn:microsoft.com/office/officeart/2005/8/layout/cycle8"/>
    <dgm:cxn modelId="{EF05D048-64D8-4943-B50D-94C730723D47}" type="presParOf" srcId="{40881887-29C0-4405-BCD8-F428D0F52DB5}" destId="{88FB2512-1188-4B87-ADE3-10C141FC1A41}" srcOrd="10" destOrd="0" presId="urn:microsoft.com/office/officeart/2005/8/layout/cycle8"/>
    <dgm:cxn modelId="{0988E28D-7C21-4F94-999E-340F6AD45A61}" type="presParOf" srcId="{40881887-29C0-4405-BCD8-F428D0F52DB5}" destId="{C1CE112F-20F8-4D03-85ED-62D8FD4FA370}" srcOrd="11" destOrd="0" presId="urn:microsoft.com/office/officeart/2005/8/layout/cycle8"/>
    <dgm:cxn modelId="{2F787B7F-AD34-415B-A866-EFA536F2D0AD}" type="presParOf" srcId="{40881887-29C0-4405-BCD8-F428D0F52DB5}" destId="{42A8A70F-6362-4011-80B9-5CA37C213ACD}" srcOrd="12" destOrd="0" presId="urn:microsoft.com/office/officeart/2005/8/layout/cycle8"/>
    <dgm:cxn modelId="{08851685-31FD-4983-A915-258FDDB185A8}" type="presParOf" srcId="{40881887-29C0-4405-BCD8-F428D0F52DB5}" destId="{0503115B-1B02-47A2-94E7-A12D0EBA7290}" srcOrd="13" destOrd="0" presId="urn:microsoft.com/office/officeart/2005/8/layout/cycle8"/>
    <dgm:cxn modelId="{27505F60-DC3F-4CC5-816B-3E909FFDA885}" type="presParOf" srcId="{40881887-29C0-4405-BCD8-F428D0F52DB5}" destId="{1CDB91BE-D70F-4B15-8659-BE31F851A7A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DECF55-FDBE-4DDA-913A-F9563F7524BD}" type="doc">
      <dgm:prSet loTypeId="urn:microsoft.com/office/officeart/2005/8/layout/cycle7" loCatId="cycle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A338C64-2214-4246-980B-2341AB8164F7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办公技能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4BAE5AE-C797-4731-8089-26BBF7D46A1C}" type="parTrans" cxnId="{770016F7-4471-4E87-847D-EE367A80A1DB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C4D8EE2D-CFEC-4DA4-A319-32EA629E2246}" type="sibTrans" cxnId="{770016F7-4471-4E87-847D-EE367A80A1DB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583327B8-4E0D-4220-B00F-19A0B6D399E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人际沟通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4A7E5B55-61DD-4552-B5C3-BC6B40B6703D}" type="parTrans" cxnId="{B51F6C35-CF4C-4DA0-BEE6-6F252B38E2B3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079BBA7-F91A-43D1-A93D-EF54EBD99162}" type="sibTrans" cxnId="{B51F6C35-CF4C-4DA0-BEE6-6F252B38E2B3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263A103-C65D-49D2-8FD6-B16421F371C2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职场礼仪</a:t>
          </a:r>
          <a:endParaRPr lang="zh-CN" altLang="en-US" b="1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5FF6692E-4D6B-4FEC-990F-16AE4969E742}" type="parTrans" cxnId="{4C7F410D-5E17-4A90-B47E-9671AB1C4F64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071E1EF1-EB81-4B1E-B285-CEE61983C7AC}" type="sibTrans" cxnId="{4C7F410D-5E17-4A90-B47E-9671AB1C4F64}">
      <dgm:prSet/>
      <dgm:spPr/>
      <dgm:t>
        <a:bodyPr/>
        <a:lstStyle/>
        <a:p>
          <a:endParaRPr lang="zh-CN" altLang="en-US" b="1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gm:t>
    </dgm:pt>
    <dgm:pt modelId="{DE2865E3-E2B2-4B16-B81C-80538C056D9D}" type="pres">
      <dgm:prSet presAssocID="{88DECF55-FDBE-4DDA-913A-F9563F7524B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4A6673-37C5-42AB-AE73-57F99C1E6ECA}" type="pres">
      <dgm:prSet presAssocID="{EA338C64-2214-4246-980B-2341AB8164F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ACD962-7361-424A-9FF3-D82CEEA72493}" type="pres">
      <dgm:prSet presAssocID="{C4D8EE2D-CFEC-4DA4-A319-32EA629E2246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043F3B36-1B9E-47D1-97BF-7832797AD017}" type="pres">
      <dgm:prSet presAssocID="{C4D8EE2D-CFEC-4DA4-A319-32EA629E2246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29B07044-0641-4B91-9FBC-A2ABA5B7756E}" type="pres">
      <dgm:prSet presAssocID="{583327B8-4E0D-4220-B00F-19A0B6D399E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1C0F5A-A252-4363-9469-12995767D364}" type="pres">
      <dgm:prSet presAssocID="{0079BBA7-F91A-43D1-A93D-EF54EBD99162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991A1A25-46A7-4AF7-ACD8-5B96DCDFA5A7}" type="pres">
      <dgm:prSet presAssocID="{0079BBA7-F91A-43D1-A93D-EF54EBD99162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C202326B-BC52-4ADD-ABF3-DB816F45E97E}" type="pres">
      <dgm:prSet presAssocID="{0263A103-C65D-49D2-8FD6-B16421F371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ACB0FD-5EE0-4959-8276-2EB250EB1725}" type="pres">
      <dgm:prSet presAssocID="{071E1EF1-EB81-4B1E-B285-CEE61983C7AC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BAA64298-BEB2-4AAC-9F8B-6B95E2590453}" type="pres">
      <dgm:prSet presAssocID="{071E1EF1-EB81-4B1E-B285-CEE61983C7AC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B51F6C35-CF4C-4DA0-BEE6-6F252B38E2B3}" srcId="{88DECF55-FDBE-4DDA-913A-F9563F7524BD}" destId="{583327B8-4E0D-4220-B00F-19A0B6D399ED}" srcOrd="1" destOrd="0" parTransId="{4A7E5B55-61DD-4552-B5C3-BC6B40B6703D}" sibTransId="{0079BBA7-F91A-43D1-A93D-EF54EBD99162}"/>
    <dgm:cxn modelId="{F0F94A06-A54A-42BF-A4F8-09370024E0D3}" type="presOf" srcId="{C4D8EE2D-CFEC-4DA4-A319-32EA629E2246}" destId="{043F3B36-1B9E-47D1-97BF-7832797AD017}" srcOrd="1" destOrd="0" presId="urn:microsoft.com/office/officeart/2005/8/layout/cycle7"/>
    <dgm:cxn modelId="{8E5308CC-75C8-4E6A-988E-5CAF118EA667}" type="presOf" srcId="{C4D8EE2D-CFEC-4DA4-A319-32EA629E2246}" destId="{D3ACD962-7361-424A-9FF3-D82CEEA72493}" srcOrd="0" destOrd="0" presId="urn:microsoft.com/office/officeart/2005/8/layout/cycle7"/>
    <dgm:cxn modelId="{F02B605E-C2D0-4C37-9D37-02DA8A64B986}" type="presOf" srcId="{583327B8-4E0D-4220-B00F-19A0B6D399ED}" destId="{29B07044-0641-4B91-9FBC-A2ABA5B7756E}" srcOrd="0" destOrd="0" presId="urn:microsoft.com/office/officeart/2005/8/layout/cycle7"/>
    <dgm:cxn modelId="{8C323D37-D418-4EA6-B6A3-AE722A37F071}" type="presOf" srcId="{0079BBA7-F91A-43D1-A93D-EF54EBD99162}" destId="{991A1A25-46A7-4AF7-ACD8-5B96DCDFA5A7}" srcOrd="1" destOrd="0" presId="urn:microsoft.com/office/officeart/2005/8/layout/cycle7"/>
    <dgm:cxn modelId="{7053B020-D2EE-498F-9C61-7976BC20A729}" type="presOf" srcId="{0263A103-C65D-49D2-8FD6-B16421F371C2}" destId="{C202326B-BC52-4ADD-ABF3-DB816F45E97E}" srcOrd="0" destOrd="0" presId="urn:microsoft.com/office/officeart/2005/8/layout/cycle7"/>
    <dgm:cxn modelId="{770016F7-4471-4E87-847D-EE367A80A1DB}" srcId="{88DECF55-FDBE-4DDA-913A-F9563F7524BD}" destId="{EA338C64-2214-4246-980B-2341AB8164F7}" srcOrd="0" destOrd="0" parTransId="{04BAE5AE-C797-4731-8089-26BBF7D46A1C}" sibTransId="{C4D8EE2D-CFEC-4DA4-A319-32EA629E2246}"/>
    <dgm:cxn modelId="{754AFA27-FD33-485F-BDB1-3947C15FDB9C}" type="presOf" srcId="{EA338C64-2214-4246-980B-2341AB8164F7}" destId="{014A6673-37C5-42AB-AE73-57F99C1E6ECA}" srcOrd="0" destOrd="0" presId="urn:microsoft.com/office/officeart/2005/8/layout/cycle7"/>
    <dgm:cxn modelId="{5D9C1B46-8E8D-4893-95E3-143922E093C2}" type="presOf" srcId="{88DECF55-FDBE-4DDA-913A-F9563F7524BD}" destId="{DE2865E3-E2B2-4B16-B81C-80538C056D9D}" srcOrd="0" destOrd="0" presId="urn:microsoft.com/office/officeart/2005/8/layout/cycle7"/>
    <dgm:cxn modelId="{1E0D8CA8-91D5-4AD6-A927-0F2ED7F5169B}" type="presOf" srcId="{0079BBA7-F91A-43D1-A93D-EF54EBD99162}" destId="{631C0F5A-A252-4363-9469-12995767D364}" srcOrd="0" destOrd="0" presId="urn:microsoft.com/office/officeart/2005/8/layout/cycle7"/>
    <dgm:cxn modelId="{69ACF730-5C07-40B9-96DF-A3B37B1CA595}" type="presOf" srcId="{071E1EF1-EB81-4B1E-B285-CEE61983C7AC}" destId="{AEACB0FD-5EE0-4959-8276-2EB250EB1725}" srcOrd="0" destOrd="0" presId="urn:microsoft.com/office/officeart/2005/8/layout/cycle7"/>
    <dgm:cxn modelId="{4C7F410D-5E17-4A90-B47E-9671AB1C4F64}" srcId="{88DECF55-FDBE-4DDA-913A-F9563F7524BD}" destId="{0263A103-C65D-49D2-8FD6-B16421F371C2}" srcOrd="2" destOrd="0" parTransId="{5FF6692E-4D6B-4FEC-990F-16AE4969E742}" sibTransId="{071E1EF1-EB81-4B1E-B285-CEE61983C7AC}"/>
    <dgm:cxn modelId="{6B554CD3-975B-4839-9285-EA25A78AB00F}" type="presOf" srcId="{071E1EF1-EB81-4B1E-B285-CEE61983C7AC}" destId="{BAA64298-BEB2-4AAC-9F8B-6B95E2590453}" srcOrd="1" destOrd="0" presId="urn:microsoft.com/office/officeart/2005/8/layout/cycle7"/>
    <dgm:cxn modelId="{98DFEAD7-AB00-40D8-B5EF-CB81D6056D44}" type="presParOf" srcId="{DE2865E3-E2B2-4B16-B81C-80538C056D9D}" destId="{014A6673-37C5-42AB-AE73-57F99C1E6ECA}" srcOrd="0" destOrd="0" presId="urn:microsoft.com/office/officeart/2005/8/layout/cycle7"/>
    <dgm:cxn modelId="{088D057A-365C-4C08-89CD-B3E0EC19E88A}" type="presParOf" srcId="{DE2865E3-E2B2-4B16-B81C-80538C056D9D}" destId="{D3ACD962-7361-424A-9FF3-D82CEEA72493}" srcOrd="1" destOrd="0" presId="urn:microsoft.com/office/officeart/2005/8/layout/cycle7"/>
    <dgm:cxn modelId="{19F3157D-A47D-42EA-B8C3-85D2FB4F95A6}" type="presParOf" srcId="{D3ACD962-7361-424A-9FF3-D82CEEA72493}" destId="{043F3B36-1B9E-47D1-97BF-7832797AD017}" srcOrd="0" destOrd="0" presId="urn:microsoft.com/office/officeart/2005/8/layout/cycle7"/>
    <dgm:cxn modelId="{9ECBE86D-211C-410E-8DEA-943519ED40D0}" type="presParOf" srcId="{DE2865E3-E2B2-4B16-B81C-80538C056D9D}" destId="{29B07044-0641-4B91-9FBC-A2ABA5B7756E}" srcOrd="2" destOrd="0" presId="urn:microsoft.com/office/officeart/2005/8/layout/cycle7"/>
    <dgm:cxn modelId="{8C9DEB42-6CCF-4BE0-A20F-1DDB6C80DC33}" type="presParOf" srcId="{DE2865E3-E2B2-4B16-B81C-80538C056D9D}" destId="{631C0F5A-A252-4363-9469-12995767D364}" srcOrd="3" destOrd="0" presId="urn:microsoft.com/office/officeart/2005/8/layout/cycle7"/>
    <dgm:cxn modelId="{9E063C23-FF93-4D6A-B1DA-7B9CC2497EDA}" type="presParOf" srcId="{631C0F5A-A252-4363-9469-12995767D364}" destId="{991A1A25-46A7-4AF7-ACD8-5B96DCDFA5A7}" srcOrd="0" destOrd="0" presId="urn:microsoft.com/office/officeart/2005/8/layout/cycle7"/>
    <dgm:cxn modelId="{AEC2851D-AF05-47F3-908C-112C9BB48A9E}" type="presParOf" srcId="{DE2865E3-E2B2-4B16-B81C-80538C056D9D}" destId="{C202326B-BC52-4ADD-ABF3-DB816F45E97E}" srcOrd="4" destOrd="0" presId="urn:microsoft.com/office/officeart/2005/8/layout/cycle7"/>
    <dgm:cxn modelId="{144EE815-D245-45D4-869F-440CAACC11F8}" type="presParOf" srcId="{DE2865E3-E2B2-4B16-B81C-80538C056D9D}" destId="{AEACB0FD-5EE0-4959-8276-2EB250EB1725}" srcOrd="5" destOrd="0" presId="urn:microsoft.com/office/officeart/2005/8/layout/cycle7"/>
    <dgm:cxn modelId="{5B7187F9-CAC0-4655-B2D1-CA10D8EEE1A2}" type="presParOf" srcId="{AEACB0FD-5EE0-4959-8276-2EB250EB1725}" destId="{BAA64298-BEB2-4AAC-9F8B-6B95E2590453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69CEAE-3A60-4EFF-8260-F69E25F5B9A4}">
      <dsp:nvSpPr>
        <dsp:cNvPr id="0" name=""/>
        <dsp:cNvSpPr/>
      </dsp:nvSpPr>
      <dsp:spPr>
        <a:xfrm>
          <a:off x="0" y="0"/>
          <a:ext cx="2937926" cy="57030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" tIns="68580" rIns="360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华文宋体" pitchFamily="2" charset="-122"/>
              <a:ea typeface="华文宋体" pitchFamily="2" charset="-122"/>
            </a:rPr>
            <a:t>事业愿景→战略规划</a:t>
          </a:r>
        </a:p>
      </dsp:txBody>
      <dsp:txXfrm>
        <a:off x="0" y="0"/>
        <a:ext cx="2307741" cy="570303"/>
      </dsp:txXfrm>
    </dsp:sp>
    <dsp:sp modelId="{4559E0A0-B67A-4AAD-A4B0-A2C7A70B767A}">
      <dsp:nvSpPr>
        <dsp:cNvPr id="0" name=""/>
        <dsp:cNvSpPr/>
      </dsp:nvSpPr>
      <dsp:spPr>
        <a:xfrm>
          <a:off x="246051" y="673994"/>
          <a:ext cx="2937926" cy="57030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" tIns="68580" rIns="360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>
              <a:latin typeface="华文宋体" pitchFamily="2" charset="-122"/>
              <a:ea typeface="华文宋体" pitchFamily="2" charset="-122"/>
            </a:rPr>
            <a:t>年度目标→部门职能</a:t>
          </a:r>
        </a:p>
      </dsp:txBody>
      <dsp:txXfrm>
        <a:off x="246051" y="673994"/>
        <a:ext cx="2321177" cy="570303"/>
      </dsp:txXfrm>
    </dsp:sp>
    <dsp:sp modelId="{11CA5722-A36A-4AD7-8D22-20D050ADC282}">
      <dsp:nvSpPr>
        <dsp:cNvPr id="0" name=""/>
        <dsp:cNvSpPr/>
      </dsp:nvSpPr>
      <dsp:spPr>
        <a:xfrm>
          <a:off x="488430" y="1347989"/>
          <a:ext cx="2937926" cy="57030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" tIns="68580" rIns="360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>
              <a:latin typeface="华文宋体" pitchFamily="2" charset="-122"/>
              <a:ea typeface="华文宋体" pitchFamily="2" charset="-122"/>
            </a:rPr>
            <a:t>部门目标→岗位任务</a:t>
          </a:r>
        </a:p>
      </dsp:txBody>
      <dsp:txXfrm>
        <a:off x="488430" y="1347989"/>
        <a:ext cx="2324850" cy="570303"/>
      </dsp:txXfrm>
    </dsp:sp>
    <dsp:sp modelId="{AE20967B-7AA0-41A1-8905-91AA5CF022D7}">
      <dsp:nvSpPr>
        <dsp:cNvPr id="0" name=""/>
        <dsp:cNvSpPr/>
      </dsp:nvSpPr>
      <dsp:spPr>
        <a:xfrm>
          <a:off x="734481" y="2021984"/>
          <a:ext cx="2937926" cy="57030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" tIns="68580" rIns="360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>
              <a:latin typeface="华文宋体" pitchFamily="2" charset="-122"/>
              <a:ea typeface="华文宋体" pitchFamily="2" charset="-122"/>
            </a:rPr>
            <a:t>岗位职责→具体工作</a:t>
          </a:r>
        </a:p>
      </dsp:txBody>
      <dsp:txXfrm>
        <a:off x="734481" y="2021984"/>
        <a:ext cx="2321177" cy="570303"/>
      </dsp:txXfrm>
    </dsp:sp>
    <dsp:sp modelId="{E77E15DC-2D03-48D4-AECC-F7A8A050D4AF}">
      <dsp:nvSpPr>
        <dsp:cNvPr id="0" name=""/>
        <dsp:cNvSpPr/>
      </dsp:nvSpPr>
      <dsp:spPr>
        <a:xfrm>
          <a:off x="2607731" y="436800"/>
          <a:ext cx="370697" cy="370697"/>
        </a:xfrm>
        <a:prstGeom prst="downArrow">
          <a:avLst>
            <a:gd name="adj1" fmla="val 55000"/>
            <a:gd name="adj2" fmla="val 45000"/>
          </a:avLst>
        </a:prstGeom>
        <a:solidFill>
          <a:schemeClr val="tx1">
            <a:lumMod val="50000"/>
            <a:lumOff val="50000"/>
            <a:alpha val="90000"/>
          </a:schemeClr>
        </a:solidFill>
        <a:ln w="3175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latin typeface="华文宋体" pitchFamily="2" charset="-122"/>
            <a:ea typeface="华文宋体" pitchFamily="2" charset="-122"/>
          </a:endParaRPr>
        </a:p>
      </dsp:txBody>
      <dsp:txXfrm>
        <a:off x="2607731" y="436800"/>
        <a:ext cx="370697" cy="370697"/>
      </dsp:txXfrm>
    </dsp:sp>
    <dsp:sp modelId="{FABAEDA0-2FEA-4D47-B6A0-AA701DC29707}">
      <dsp:nvSpPr>
        <dsp:cNvPr id="0" name=""/>
        <dsp:cNvSpPr/>
      </dsp:nvSpPr>
      <dsp:spPr>
        <a:xfrm>
          <a:off x="2853782" y="1110795"/>
          <a:ext cx="370697" cy="370697"/>
        </a:xfrm>
        <a:prstGeom prst="downArrow">
          <a:avLst>
            <a:gd name="adj1" fmla="val 55000"/>
            <a:gd name="adj2" fmla="val 45000"/>
          </a:avLst>
        </a:prstGeom>
        <a:solidFill>
          <a:schemeClr val="tx1">
            <a:lumMod val="50000"/>
            <a:lumOff val="50000"/>
            <a:alpha val="90000"/>
          </a:schemeClr>
        </a:solidFill>
        <a:ln w="3175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latin typeface="华文宋体" pitchFamily="2" charset="-122"/>
            <a:ea typeface="华文宋体" pitchFamily="2" charset="-122"/>
          </a:endParaRPr>
        </a:p>
      </dsp:txBody>
      <dsp:txXfrm>
        <a:off x="2853782" y="1110795"/>
        <a:ext cx="370697" cy="370697"/>
      </dsp:txXfrm>
    </dsp:sp>
    <dsp:sp modelId="{69488A53-0B2B-429B-BD63-CDADAB1D63EA}">
      <dsp:nvSpPr>
        <dsp:cNvPr id="0" name=""/>
        <dsp:cNvSpPr/>
      </dsp:nvSpPr>
      <dsp:spPr>
        <a:xfrm>
          <a:off x="3096161" y="1784790"/>
          <a:ext cx="370697" cy="370697"/>
        </a:xfrm>
        <a:prstGeom prst="downArrow">
          <a:avLst>
            <a:gd name="adj1" fmla="val 55000"/>
            <a:gd name="adj2" fmla="val 45000"/>
          </a:avLst>
        </a:prstGeom>
        <a:solidFill>
          <a:schemeClr val="tx1">
            <a:lumMod val="50000"/>
            <a:lumOff val="50000"/>
            <a:alpha val="90000"/>
          </a:schemeClr>
        </a:solidFill>
        <a:ln w="3175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latin typeface="华文宋体" pitchFamily="2" charset="-122"/>
            <a:ea typeface="华文宋体" pitchFamily="2" charset="-122"/>
          </a:endParaRPr>
        </a:p>
      </dsp:txBody>
      <dsp:txXfrm>
        <a:off x="3096161" y="1784790"/>
        <a:ext cx="370697" cy="37069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26A1F9-14A9-45C2-9C73-16B2B0C095E8}">
      <dsp:nvSpPr>
        <dsp:cNvPr id="0" name=""/>
        <dsp:cNvSpPr/>
      </dsp:nvSpPr>
      <dsp:spPr>
        <a:xfrm>
          <a:off x="371001" y="195803"/>
          <a:ext cx="2530378" cy="2530378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>
              <a:latin typeface="黑体" pitchFamily="49" charset="-122"/>
              <a:ea typeface="黑体" pitchFamily="49" charset="-122"/>
            </a:rPr>
            <a:t>知识经验</a:t>
          </a:r>
          <a:endParaRPr lang="zh-CN" altLang="en-US" sz="2300" kern="1200" dirty="0">
            <a:latin typeface="黑体" pitchFamily="49" charset="-122"/>
            <a:ea typeface="黑体" pitchFamily="49" charset="-122"/>
          </a:endParaRPr>
        </a:p>
      </dsp:txBody>
      <dsp:txXfrm>
        <a:off x="1704571" y="732002"/>
        <a:ext cx="903706" cy="753088"/>
      </dsp:txXfrm>
    </dsp:sp>
    <dsp:sp modelId="{AE9735FA-01CD-4162-B02F-90CD675870D1}">
      <dsp:nvSpPr>
        <dsp:cNvPr id="0" name=""/>
        <dsp:cNvSpPr/>
      </dsp:nvSpPr>
      <dsp:spPr>
        <a:xfrm>
          <a:off x="318887" y="286173"/>
          <a:ext cx="2530378" cy="2530378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>
              <a:latin typeface="黑体" pitchFamily="49" charset="-122"/>
              <a:ea typeface="黑体" pitchFamily="49" charset="-122"/>
            </a:rPr>
            <a:t>素质结构</a:t>
          </a:r>
          <a:endParaRPr lang="zh-CN" altLang="en-US" sz="2300" kern="1200" dirty="0">
            <a:latin typeface="黑体" pitchFamily="49" charset="-122"/>
            <a:ea typeface="黑体" pitchFamily="49" charset="-122"/>
          </a:endParaRPr>
        </a:p>
      </dsp:txBody>
      <dsp:txXfrm>
        <a:off x="921358" y="1927907"/>
        <a:ext cx="1355559" cy="662718"/>
      </dsp:txXfrm>
    </dsp:sp>
    <dsp:sp modelId="{BC340913-563B-42BE-8135-7B85025A592E}">
      <dsp:nvSpPr>
        <dsp:cNvPr id="0" name=""/>
        <dsp:cNvSpPr/>
      </dsp:nvSpPr>
      <dsp:spPr>
        <a:xfrm>
          <a:off x="266774" y="195803"/>
          <a:ext cx="2530378" cy="2530378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>
              <a:latin typeface="黑体" pitchFamily="49" charset="-122"/>
              <a:ea typeface="黑体" pitchFamily="49" charset="-122"/>
            </a:rPr>
            <a:t>愿望心态</a:t>
          </a:r>
          <a:endParaRPr lang="zh-CN" altLang="en-US" sz="2300" kern="1200" dirty="0">
            <a:latin typeface="黑体" pitchFamily="49" charset="-122"/>
            <a:ea typeface="黑体" pitchFamily="49" charset="-122"/>
          </a:endParaRPr>
        </a:p>
      </dsp:txBody>
      <dsp:txXfrm>
        <a:off x="559876" y="732002"/>
        <a:ext cx="903706" cy="753088"/>
      </dsp:txXfrm>
    </dsp:sp>
    <dsp:sp modelId="{42A8A70F-6362-4011-80B9-5CA37C213ACD}">
      <dsp:nvSpPr>
        <dsp:cNvPr id="0" name=""/>
        <dsp:cNvSpPr/>
      </dsp:nvSpPr>
      <dsp:spPr>
        <a:xfrm>
          <a:off x="214568" y="39160"/>
          <a:ext cx="2843663" cy="284366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503115B-1B02-47A2-94E7-A12D0EBA7290}">
      <dsp:nvSpPr>
        <dsp:cNvPr id="0" name=""/>
        <dsp:cNvSpPr/>
      </dsp:nvSpPr>
      <dsp:spPr>
        <a:xfrm>
          <a:off x="162245" y="129371"/>
          <a:ext cx="2843663" cy="284366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30000"/>
                <a:satMod val="250000"/>
              </a:schemeClr>
            </a:gs>
            <a:gs pos="72000">
              <a:schemeClr val="accent5">
                <a:hueOff val="-419932"/>
                <a:satOff val="22824"/>
                <a:lumOff val="-4216"/>
                <a:alphaOff val="0"/>
                <a:tint val="75000"/>
                <a:satMod val="210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CDB91BE-D70F-4B15-8659-BE31F851A7A1}">
      <dsp:nvSpPr>
        <dsp:cNvPr id="0" name=""/>
        <dsp:cNvSpPr/>
      </dsp:nvSpPr>
      <dsp:spPr>
        <a:xfrm>
          <a:off x="109922" y="39160"/>
          <a:ext cx="2843663" cy="284366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5">
                <a:hueOff val="-839864"/>
                <a:satOff val="45647"/>
                <a:lumOff val="-8432"/>
                <a:alphaOff val="0"/>
                <a:tint val="30000"/>
                <a:satMod val="250000"/>
              </a:schemeClr>
            </a:gs>
            <a:gs pos="72000">
              <a:schemeClr val="accent5">
                <a:hueOff val="-839864"/>
                <a:satOff val="45647"/>
                <a:lumOff val="-8432"/>
                <a:alphaOff val="0"/>
                <a:tint val="75000"/>
                <a:satMod val="210000"/>
              </a:schemeClr>
            </a:gs>
            <a:gs pos="100000">
              <a:schemeClr val="accent5">
                <a:hueOff val="-839864"/>
                <a:satOff val="45647"/>
                <a:lumOff val="-843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0105A-D547-448A-8D6F-076B8F6C47D2}" type="datetimeFigureOut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03533-A107-43EE-B4AE-A71AF88FFE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134F-792A-493C-99B4-7BB10B810849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A885-2F5B-46CF-A255-CE38AEA13E74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F473-845A-4953-8637-D6EA25214CBF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568952" cy="628650"/>
          </a:xfrm>
        </p:spPr>
        <p:txBody>
          <a:bodyPr>
            <a:normAutofit/>
          </a:bodyPr>
          <a:lstStyle>
            <a:lvl1pPr>
              <a:defRPr lang="en-US" sz="2800" b="1"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304800" y="1165622"/>
            <a:ext cx="8587680" cy="3638376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  <a:lvl2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2pPr>
            <a:lvl3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3pPr>
            <a:lvl4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4pPr>
            <a:lvl5pPr>
              <a:defRPr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5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385048" y="4917570"/>
            <a:ext cx="758952" cy="185166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23528" y="699542"/>
            <a:ext cx="8568952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C6DA5-96AB-4C70-8F49-0F81A10D0808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1E1A6-C123-40F2-B337-62497E305694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6E327-BA84-4864-88C9-6DAB05E496E7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0FB5-DF40-4844-9C9F-D7BA6DBA79DC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24A8-E303-4C8A-B96D-8AAA4D0E9D5E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3DCC-FA63-45BA-9C7B-4EC8561AB91B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50D2-8ABB-4465-8EAF-F4E4020EEE4F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3384FF-B2A2-4D7C-8412-A4EB7758C23D}" type="datetime1">
              <a:rPr lang="zh-CN" altLang="en-US" smtClean="0"/>
              <a:pPr/>
              <a:t>2016-11-02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6C4289-3EC5-472D-97D8-BBDD28E339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3291830"/>
            <a:ext cx="7992888" cy="628749"/>
          </a:xfrm>
          <a:effectLst/>
        </p:spPr>
        <p:txBody>
          <a:bodyPr>
            <a:noAutofit/>
          </a:bodyPr>
          <a:lstStyle/>
          <a:p>
            <a:pPr algn="r"/>
            <a:r>
              <a:rPr lang="zh-CN" altLang="en-US" sz="4000" b="1" dirty="0" smtClean="0">
                <a:effectLst/>
                <a:latin typeface="微软雅黑" pitchFamily="34" charset="-122"/>
                <a:ea typeface="微软雅黑" pitchFamily="34" charset="-122"/>
              </a:rPr>
              <a:t>认识自我 把握人生</a:t>
            </a:r>
            <a:endParaRPr lang="zh-CN" altLang="en-US" sz="40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67944" y="843558"/>
            <a:ext cx="4248472" cy="1080120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2000" dirty="0" smtClean="0">
                <a:latin typeface="华文中宋" pitchFamily="2" charset="-122"/>
                <a:ea typeface="华文中宋" pitchFamily="2" charset="-122"/>
              </a:rPr>
              <a:t>大学生职业生涯规划创新读本</a:t>
            </a:r>
            <a:endParaRPr lang="en-US" altLang="zh-CN" sz="2000" dirty="0" smtClean="0"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第一章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认识职业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6390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576" y="1419623"/>
            <a:ext cx="3346583" cy="1800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62604" y="40839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授课老师：某老师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19672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1920" y="2211710"/>
            <a:ext cx="3888432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企业与工作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3933448" y="2838923"/>
            <a:ext cx="1513644" cy="1513644"/>
          </a:xfrm>
          <a:custGeom>
            <a:avLst/>
            <a:gdLst>
              <a:gd name="connsiteX0" fmla="*/ 1074392 w 1513644"/>
              <a:gd name="connsiteY0" fmla="*/ 241334 h 1513644"/>
              <a:gd name="connsiteX1" fmla="*/ 1192130 w 1513644"/>
              <a:gd name="connsiteY1" fmla="*/ 142535 h 1513644"/>
              <a:gd name="connsiteX2" fmla="*/ 1286188 w 1513644"/>
              <a:gd name="connsiteY2" fmla="*/ 221460 h 1513644"/>
              <a:gd name="connsiteX3" fmla="*/ 1209335 w 1513644"/>
              <a:gd name="connsiteY3" fmla="*/ 354565 h 1513644"/>
              <a:gd name="connsiteX4" fmla="*/ 1331444 w 1513644"/>
              <a:gd name="connsiteY4" fmla="*/ 566065 h 1513644"/>
              <a:gd name="connsiteX5" fmla="*/ 1485143 w 1513644"/>
              <a:gd name="connsiteY5" fmla="*/ 566062 h 1513644"/>
              <a:gd name="connsiteX6" fmla="*/ 1506464 w 1513644"/>
              <a:gd name="connsiteY6" fmla="*/ 686981 h 1513644"/>
              <a:gd name="connsiteX7" fmla="*/ 1362033 w 1513644"/>
              <a:gd name="connsiteY7" fmla="*/ 739545 h 1513644"/>
              <a:gd name="connsiteX8" fmla="*/ 1319625 w 1513644"/>
              <a:gd name="connsiteY8" fmla="*/ 980053 h 1513644"/>
              <a:gd name="connsiteX9" fmla="*/ 1437367 w 1513644"/>
              <a:gd name="connsiteY9" fmla="*/ 1078845 h 1513644"/>
              <a:gd name="connsiteX10" fmla="*/ 1375975 w 1513644"/>
              <a:gd name="connsiteY10" fmla="*/ 1185180 h 1513644"/>
              <a:gd name="connsiteX11" fmla="*/ 1231547 w 1513644"/>
              <a:gd name="connsiteY11" fmla="*/ 1132608 h 1513644"/>
              <a:gd name="connsiteX12" fmla="*/ 1044464 w 1513644"/>
              <a:gd name="connsiteY12" fmla="*/ 1289589 h 1513644"/>
              <a:gd name="connsiteX13" fmla="*/ 1071157 w 1513644"/>
              <a:gd name="connsiteY13" fmla="*/ 1440952 h 1513644"/>
              <a:gd name="connsiteX14" fmla="*/ 955777 w 1513644"/>
              <a:gd name="connsiteY14" fmla="*/ 1482947 h 1513644"/>
              <a:gd name="connsiteX15" fmla="*/ 878931 w 1513644"/>
              <a:gd name="connsiteY15" fmla="*/ 1349838 h 1513644"/>
              <a:gd name="connsiteX16" fmla="*/ 634712 w 1513644"/>
              <a:gd name="connsiteY16" fmla="*/ 1349838 h 1513644"/>
              <a:gd name="connsiteX17" fmla="*/ 557867 w 1513644"/>
              <a:gd name="connsiteY17" fmla="*/ 1482947 h 1513644"/>
              <a:gd name="connsiteX18" fmla="*/ 442487 w 1513644"/>
              <a:gd name="connsiteY18" fmla="*/ 1440952 h 1513644"/>
              <a:gd name="connsiteX19" fmla="*/ 469180 w 1513644"/>
              <a:gd name="connsiteY19" fmla="*/ 1289589 h 1513644"/>
              <a:gd name="connsiteX20" fmla="*/ 282097 w 1513644"/>
              <a:gd name="connsiteY20" fmla="*/ 1132607 h 1513644"/>
              <a:gd name="connsiteX21" fmla="*/ 137669 w 1513644"/>
              <a:gd name="connsiteY21" fmla="*/ 1185180 h 1513644"/>
              <a:gd name="connsiteX22" fmla="*/ 76277 w 1513644"/>
              <a:gd name="connsiteY22" fmla="*/ 1078845 h 1513644"/>
              <a:gd name="connsiteX23" fmla="*/ 194019 w 1513644"/>
              <a:gd name="connsiteY23" fmla="*/ 980053 h 1513644"/>
              <a:gd name="connsiteX24" fmla="*/ 151611 w 1513644"/>
              <a:gd name="connsiteY24" fmla="*/ 739545 h 1513644"/>
              <a:gd name="connsiteX25" fmla="*/ 7180 w 1513644"/>
              <a:gd name="connsiteY25" fmla="*/ 686981 h 1513644"/>
              <a:gd name="connsiteX26" fmla="*/ 28501 w 1513644"/>
              <a:gd name="connsiteY26" fmla="*/ 566062 h 1513644"/>
              <a:gd name="connsiteX27" fmla="*/ 182200 w 1513644"/>
              <a:gd name="connsiteY27" fmla="*/ 566065 h 1513644"/>
              <a:gd name="connsiteX28" fmla="*/ 304310 w 1513644"/>
              <a:gd name="connsiteY28" fmla="*/ 354565 h 1513644"/>
              <a:gd name="connsiteX29" fmla="*/ 227456 w 1513644"/>
              <a:gd name="connsiteY29" fmla="*/ 221460 h 1513644"/>
              <a:gd name="connsiteX30" fmla="*/ 321514 w 1513644"/>
              <a:gd name="connsiteY30" fmla="*/ 142535 h 1513644"/>
              <a:gd name="connsiteX31" fmla="*/ 439252 w 1513644"/>
              <a:gd name="connsiteY31" fmla="*/ 241334 h 1513644"/>
              <a:gd name="connsiteX32" fmla="*/ 668743 w 1513644"/>
              <a:gd name="connsiteY32" fmla="*/ 157806 h 1513644"/>
              <a:gd name="connsiteX33" fmla="*/ 695429 w 1513644"/>
              <a:gd name="connsiteY33" fmla="*/ 6441 h 1513644"/>
              <a:gd name="connsiteX34" fmla="*/ 818215 w 1513644"/>
              <a:gd name="connsiteY34" fmla="*/ 6441 h 1513644"/>
              <a:gd name="connsiteX35" fmla="*/ 844901 w 1513644"/>
              <a:gd name="connsiteY35" fmla="*/ 157805 h 1513644"/>
              <a:gd name="connsiteX36" fmla="*/ 1074392 w 1513644"/>
              <a:gd name="connsiteY36" fmla="*/ 241333 h 1513644"/>
              <a:gd name="connsiteX37" fmla="*/ 1074392 w 1513644"/>
              <a:gd name="connsiteY37" fmla="*/ 241334 h 151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13644" h="1513644">
                <a:moveTo>
                  <a:pt x="1074392" y="241334"/>
                </a:moveTo>
                <a:lnTo>
                  <a:pt x="1192130" y="142535"/>
                </a:lnTo>
                <a:lnTo>
                  <a:pt x="1286188" y="221460"/>
                </a:lnTo>
                <a:lnTo>
                  <a:pt x="1209335" y="354565"/>
                </a:lnTo>
                <a:cubicBezTo>
                  <a:pt x="1263982" y="416039"/>
                  <a:pt x="1305530" y="488003"/>
                  <a:pt x="1331444" y="566065"/>
                </a:cubicBezTo>
                <a:lnTo>
                  <a:pt x="1485143" y="566062"/>
                </a:lnTo>
                <a:lnTo>
                  <a:pt x="1506464" y="686981"/>
                </a:lnTo>
                <a:lnTo>
                  <a:pt x="1362033" y="739545"/>
                </a:lnTo>
                <a:cubicBezTo>
                  <a:pt x="1364380" y="821763"/>
                  <a:pt x="1349950" y="903596"/>
                  <a:pt x="1319625" y="980053"/>
                </a:cubicBezTo>
                <a:lnTo>
                  <a:pt x="1437367" y="1078845"/>
                </a:lnTo>
                <a:lnTo>
                  <a:pt x="1375975" y="1185180"/>
                </a:lnTo>
                <a:lnTo>
                  <a:pt x="1231547" y="1132608"/>
                </a:lnTo>
                <a:cubicBezTo>
                  <a:pt x="1180496" y="1197100"/>
                  <a:pt x="1116840" y="1250513"/>
                  <a:pt x="1044464" y="1289589"/>
                </a:cubicBezTo>
                <a:lnTo>
                  <a:pt x="1071157" y="1440952"/>
                </a:lnTo>
                <a:lnTo>
                  <a:pt x="955777" y="1482947"/>
                </a:lnTo>
                <a:lnTo>
                  <a:pt x="878931" y="1349838"/>
                </a:lnTo>
                <a:cubicBezTo>
                  <a:pt x="798370" y="1366427"/>
                  <a:pt x="715273" y="1366427"/>
                  <a:pt x="634712" y="1349838"/>
                </a:cubicBezTo>
                <a:lnTo>
                  <a:pt x="557867" y="1482947"/>
                </a:lnTo>
                <a:lnTo>
                  <a:pt x="442487" y="1440952"/>
                </a:lnTo>
                <a:lnTo>
                  <a:pt x="469180" y="1289589"/>
                </a:lnTo>
                <a:cubicBezTo>
                  <a:pt x="396803" y="1250513"/>
                  <a:pt x="333148" y="1197099"/>
                  <a:pt x="282097" y="1132607"/>
                </a:cubicBezTo>
                <a:lnTo>
                  <a:pt x="137669" y="1185180"/>
                </a:lnTo>
                <a:lnTo>
                  <a:pt x="76277" y="1078845"/>
                </a:lnTo>
                <a:lnTo>
                  <a:pt x="194019" y="980053"/>
                </a:lnTo>
                <a:cubicBezTo>
                  <a:pt x="163693" y="903596"/>
                  <a:pt x="149264" y="821763"/>
                  <a:pt x="151611" y="739545"/>
                </a:cubicBezTo>
                <a:lnTo>
                  <a:pt x="7180" y="686981"/>
                </a:lnTo>
                <a:lnTo>
                  <a:pt x="28501" y="566062"/>
                </a:lnTo>
                <a:lnTo>
                  <a:pt x="182200" y="566065"/>
                </a:lnTo>
                <a:cubicBezTo>
                  <a:pt x="208115" y="488003"/>
                  <a:pt x="249663" y="416039"/>
                  <a:pt x="304310" y="354565"/>
                </a:cubicBezTo>
                <a:lnTo>
                  <a:pt x="227456" y="221460"/>
                </a:lnTo>
                <a:lnTo>
                  <a:pt x="321514" y="142535"/>
                </a:lnTo>
                <a:lnTo>
                  <a:pt x="439252" y="241334"/>
                </a:lnTo>
                <a:cubicBezTo>
                  <a:pt x="509281" y="198192"/>
                  <a:pt x="587367" y="169772"/>
                  <a:pt x="668743" y="157806"/>
                </a:cubicBezTo>
                <a:lnTo>
                  <a:pt x="695429" y="6441"/>
                </a:lnTo>
                <a:lnTo>
                  <a:pt x="818215" y="6441"/>
                </a:lnTo>
                <a:lnTo>
                  <a:pt x="844901" y="157805"/>
                </a:lnTo>
                <a:cubicBezTo>
                  <a:pt x="926278" y="169770"/>
                  <a:pt x="1004363" y="198191"/>
                  <a:pt x="1074392" y="241333"/>
                </a:cubicBezTo>
                <a:lnTo>
                  <a:pt x="1074392" y="241334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9869" tIns="390125" rIns="339869" bIns="416596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b="1" kern="1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 </a:t>
            </a:r>
            <a:r>
              <a:rPr lang="zh-CN" altLang="en-US" dirty="0" smtClean="0"/>
              <a:t>企业的概念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2427734"/>
            <a:ext cx="1656184" cy="108012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zh-CN" altLang="zh-CN" dirty="0" smtClean="0"/>
              <a:t>企业</a:t>
            </a:r>
            <a:r>
              <a:rPr lang="zh-CN" altLang="en-US" dirty="0" smtClean="0"/>
              <a:t>，企图做一番事业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52783" y="2481153"/>
            <a:ext cx="1100832" cy="1100832"/>
          </a:xfrm>
          <a:custGeom>
            <a:avLst/>
            <a:gdLst>
              <a:gd name="connsiteX0" fmla="*/ 823695 w 1100832"/>
              <a:gd name="connsiteY0" fmla="*/ 278813 h 1100832"/>
              <a:gd name="connsiteX1" fmla="*/ 986105 w 1100832"/>
              <a:gd name="connsiteY1" fmla="*/ 229866 h 1100832"/>
              <a:gd name="connsiteX2" fmla="*/ 1045866 w 1100832"/>
              <a:gd name="connsiteY2" fmla="*/ 333375 h 1100832"/>
              <a:gd name="connsiteX3" fmla="*/ 922271 w 1100832"/>
              <a:gd name="connsiteY3" fmla="*/ 449553 h 1100832"/>
              <a:gd name="connsiteX4" fmla="*/ 922271 w 1100832"/>
              <a:gd name="connsiteY4" fmla="*/ 651281 h 1100832"/>
              <a:gd name="connsiteX5" fmla="*/ 1045866 w 1100832"/>
              <a:gd name="connsiteY5" fmla="*/ 767457 h 1100832"/>
              <a:gd name="connsiteX6" fmla="*/ 986105 w 1100832"/>
              <a:gd name="connsiteY6" fmla="*/ 870966 h 1100832"/>
              <a:gd name="connsiteX7" fmla="*/ 823695 w 1100832"/>
              <a:gd name="connsiteY7" fmla="*/ 822019 h 1100832"/>
              <a:gd name="connsiteX8" fmla="*/ 648993 w 1100832"/>
              <a:gd name="connsiteY8" fmla="*/ 922883 h 1100832"/>
              <a:gd name="connsiteX9" fmla="*/ 610177 w 1100832"/>
              <a:gd name="connsiteY9" fmla="*/ 1088008 h 1100832"/>
              <a:gd name="connsiteX10" fmla="*/ 490655 w 1100832"/>
              <a:gd name="connsiteY10" fmla="*/ 1088008 h 1100832"/>
              <a:gd name="connsiteX11" fmla="*/ 451839 w 1100832"/>
              <a:gd name="connsiteY11" fmla="*/ 922883 h 1100832"/>
              <a:gd name="connsiteX12" fmla="*/ 277137 w 1100832"/>
              <a:gd name="connsiteY12" fmla="*/ 822018 h 1100832"/>
              <a:gd name="connsiteX13" fmla="*/ 114727 w 1100832"/>
              <a:gd name="connsiteY13" fmla="*/ 870966 h 1100832"/>
              <a:gd name="connsiteX14" fmla="*/ 54966 w 1100832"/>
              <a:gd name="connsiteY14" fmla="*/ 767457 h 1100832"/>
              <a:gd name="connsiteX15" fmla="*/ 178561 w 1100832"/>
              <a:gd name="connsiteY15" fmla="*/ 651279 h 1100832"/>
              <a:gd name="connsiteX16" fmla="*/ 178561 w 1100832"/>
              <a:gd name="connsiteY16" fmla="*/ 449551 h 1100832"/>
              <a:gd name="connsiteX17" fmla="*/ 54966 w 1100832"/>
              <a:gd name="connsiteY17" fmla="*/ 333375 h 1100832"/>
              <a:gd name="connsiteX18" fmla="*/ 114727 w 1100832"/>
              <a:gd name="connsiteY18" fmla="*/ 229866 h 1100832"/>
              <a:gd name="connsiteX19" fmla="*/ 277137 w 1100832"/>
              <a:gd name="connsiteY19" fmla="*/ 278813 h 1100832"/>
              <a:gd name="connsiteX20" fmla="*/ 451840 w 1100832"/>
              <a:gd name="connsiteY20" fmla="*/ 177949 h 1100832"/>
              <a:gd name="connsiteX21" fmla="*/ 490655 w 1100832"/>
              <a:gd name="connsiteY21" fmla="*/ 12824 h 1100832"/>
              <a:gd name="connsiteX22" fmla="*/ 610177 w 1100832"/>
              <a:gd name="connsiteY22" fmla="*/ 12824 h 1100832"/>
              <a:gd name="connsiteX23" fmla="*/ 648993 w 1100832"/>
              <a:gd name="connsiteY23" fmla="*/ 177949 h 1100832"/>
              <a:gd name="connsiteX24" fmla="*/ 823695 w 1100832"/>
              <a:gd name="connsiteY24" fmla="*/ 278814 h 1100832"/>
              <a:gd name="connsiteX25" fmla="*/ 823695 w 1100832"/>
              <a:gd name="connsiteY25" fmla="*/ 278813 h 110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00832" h="1100832">
                <a:moveTo>
                  <a:pt x="823695" y="278813"/>
                </a:moveTo>
                <a:lnTo>
                  <a:pt x="986105" y="229866"/>
                </a:lnTo>
                <a:lnTo>
                  <a:pt x="1045866" y="333375"/>
                </a:lnTo>
                <a:lnTo>
                  <a:pt x="922271" y="449553"/>
                </a:lnTo>
                <a:cubicBezTo>
                  <a:pt x="940186" y="515602"/>
                  <a:pt x="940186" y="585231"/>
                  <a:pt x="922271" y="651281"/>
                </a:cubicBezTo>
                <a:lnTo>
                  <a:pt x="1045866" y="767457"/>
                </a:lnTo>
                <a:lnTo>
                  <a:pt x="986105" y="870966"/>
                </a:lnTo>
                <a:lnTo>
                  <a:pt x="823695" y="822019"/>
                </a:lnTo>
                <a:cubicBezTo>
                  <a:pt x="775452" y="870559"/>
                  <a:pt x="715151" y="905374"/>
                  <a:pt x="648993" y="922883"/>
                </a:cubicBezTo>
                <a:lnTo>
                  <a:pt x="610177" y="1088008"/>
                </a:lnTo>
                <a:lnTo>
                  <a:pt x="490655" y="1088008"/>
                </a:lnTo>
                <a:lnTo>
                  <a:pt x="451839" y="922883"/>
                </a:lnTo>
                <a:cubicBezTo>
                  <a:pt x="385680" y="905374"/>
                  <a:pt x="325379" y="870559"/>
                  <a:pt x="277137" y="822018"/>
                </a:cubicBezTo>
                <a:lnTo>
                  <a:pt x="114727" y="870966"/>
                </a:lnTo>
                <a:lnTo>
                  <a:pt x="54966" y="767457"/>
                </a:lnTo>
                <a:lnTo>
                  <a:pt x="178561" y="651279"/>
                </a:lnTo>
                <a:cubicBezTo>
                  <a:pt x="160645" y="585230"/>
                  <a:pt x="160645" y="515601"/>
                  <a:pt x="178561" y="449551"/>
                </a:cubicBezTo>
                <a:lnTo>
                  <a:pt x="54966" y="333375"/>
                </a:lnTo>
                <a:lnTo>
                  <a:pt x="114727" y="229866"/>
                </a:lnTo>
                <a:lnTo>
                  <a:pt x="277137" y="278813"/>
                </a:lnTo>
                <a:cubicBezTo>
                  <a:pt x="325380" y="230273"/>
                  <a:pt x="385681" y="195458"/>
                  <a:pt x="451840" y="177949"/>
                </a:cubicBezTo>
                <a:lnTo>
                  <a:pt x="490655" y="12824"/>
                </a:lnTo>
                <a:lnTo>
                  <a:pt x="610177" y="12824"/>
                </a:lnTo>
                <a:lnTo>
                  <a:pt x="648993" y="177949"/>
                </a:lnTo>
                <a:cubicBezTo>
                  <a:pt x="715152" y="195458"/>
                  <a:pt x="775453" y="230273"/>
                  <a:pt x="823695" y="278814"/>
                </a:cubicBezTo>
                <a:lnTo>
                  <a:pt x="823695" y="278813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0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8727" tIns="300403" rIns="298727" bIns="300403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b="1" kern="1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548157" y="1600487"/>
            <a:ext cx="1320998" cy="1320998"/>
          </a:xfrm>
          <a:custGeom>
            <a:avLst/>
            <a:gdLst>
              <a:gd name="connsiteX0" fmla="*/ 807052 w 1078590"/>
              <a:gd name="connsiteY0" fmla="*/ 273180 h 1078590"/>
              <a:gd name="connsiteX1" fmla="*/ 966181 w 1078590"/>
              <a:gd name="connsiteY1" fmla="*/ 225222 h 1078590"/>
              <a:gd name="connsiteX2" fmla="*/ 1024734 w 1078590"/>
              <a:gd name="connsiteY2" fmla="*/ 326640 h 1078590"/>
              <a:gd name="connsiteX3" fmla="*/ 903636 w 1078590"/>
              <a:gd name="connsiteY3" fmla="*/ 440470 h 1078590"/>
              <a:gd name="connsiteX4" fmla="*/ 903636 w 1078590"/>
              <a:gd name="connsiteY4" fmla="*/ 638122 h 1078590"/>
              <a:gd name="connsiteX5" fmla="*/ 1024734 w 1078590"/>
              <a:gd name="connsiteY5" fmla="*/ 751950 h 1078590"/>
              <a:gd name="connsiteX6" fmla="*/ 966181 w 1078590"/>
              <a:gd name="connsiteY6" fmla="*/ 853368 h 1078590"/>
              <a:gd name="connsiteX7" fmla="*/ 807052 w 1078590"/>
              <a:gd name="connsiteY7" fmla="*/ 805410 h 1078590"/>
              <a:gd name="connsiteX8" fmla="*/ 635879 w 1078590"/>
              <a:gd name="connsiteY8" fmla="*/ 904237 h 1078590"/>
              <a:gd name="connsiteX9" fmla="*/ 597849 w 1078590"/>
              <a:gd name="connsiteY9" fmla="*/ 1066025 h 1078590"/>
              <a:gd name="connsiteX10" fmla="*/ 480741 w 1078590"/>
              <a:gd name="connsiteY10" fmla="*/ 1066025 h 1078590"/>
              <a:gd name="connsiteX11" fmla="*/ 442710 w 1078590"/>
              <a:gd name="connsiteY11" fmla="*/ 904237 h 1078590"/>
              <a:gd name="connsiteX12" fmla="*/ 271537 w 1078590"/>
              <a:gd name="connsiteY12" fmla="*/ 805410 h 1078590"/>
              <a:gd name="connsiteX13" fmla="*/ 112409 w 1078590"/>
              <a:gd name="connsiteY13" fmla="*/ 853368 h 1078590"/>
              <a:gd name="connsiteX14" fmla="*/ 53856 w 1078590"/>
              <a:gd name="connsiteY14" fmla="*/ 751950 h 1078590"/>
              <a:gd name="connsiteX15" fmla="*/ 174954 w 1078590"/>
              <a:gd name="connsiteY15" fmla="*/ 638120 h 1078590"/>
              <a:gd name="connsiteX16" fmla="*/ 174954 w 1078590"/>
              <a:gd name="connsiteY16" fmla="*/ 440468 h 1078590"/>
              <a:gd name="connsiteX17" fmla="*/ 53856 w 1078590"/>
              <a:gd name="connsiteY17" fmla="*/ 326640 h 1078590"/>
              <a:gd name="connsiteX18" fmla="*/ 112409 w 1078590"/>
              <a:gd name="connsiteY18" fmla="*/ 225222 h 1078590"/>
              <a:gd name="connsiteX19" fmla="*/ 271538 w 1078590"/>
              <a:gd name="connsiteY19" fmla="*/ 273180 h 1078590"/>
              <a:gd name="connsiteX20" fmla="*/ 442711 w 1078590"/>
              <a:gd name="connsiteY20" fmla="*/ 174354 h 1078590"/>
              <a:gd name="connsiteX21" fmla="*/ 480741 w 1078590"/>
              <a:gd name="connsiteY21" fmla="*/ 12565 h 1078590"/>
              <a:gd name="connsiteX22" fmla="*/ 597849 w 1078590"/>
              <a:gd name="connsiteY22" fmla="*/ 12565 h 1078590"/>
              <a:gd name="connsiteX23" fmla="*/ 635880 w 1078590"/>
              <a:gd name="connsiteY23" fmla="*/ 174353 h 1078590"/>
              <a:gd name="connsiteX24" fmla="*/ 807053 w 1078590"/>
              <a:gd name="connsiteY24" fmla="*/ 273180 h 1078590"/>
              <a:gd name="connsiteX25" fmla="*/ 807052 w 1078590"/>
              <a:gd name="connsiteY25" fmla="*/ 273180 h 107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78590" h="1078590">
                <a:moveTo>
                  <a:pt x="694232" y="272833"/>
                </a:moveTo>
                <a:lnTo>
                  <a:pt x="809598" y="201382"/>
                </a:lnTo>
                <a:lnTo>
                  <a:pt x="877209" y="268994"/>
                </a:lnTo>
                <a:lnTo>
                  <a:pt x="805757" y="384360"/>
                </a:lnTo>
                <a:cubicBezTo>
                  <a:pt x="833278" y="431689"/>
                  <a:pt x="847694" y="485495"/>
                  <a:pt x="847526" y="540243"/>
                </a:cubicBezTo>
                <a:lnTo>
                  <a:pt x="967088" y="604425"/>
                </a:lnTo>
                <a:lnTo>
                  <a:pt x="942341" y="696785"/>
                </a:lnTo>
                <a:lnTo>
                  <a:pt x="806705" y="692590"/>
                </a:lnTo>
                <a:cubicBezTo>
                  <a:pt x="779476" y="740088"/>
                  <a:pt x="740088" y="779476"/>
                  <a:pt x="692590" y="806705"/>
                </a:cubicBezTo>
                <a:lnTo>
                  <a:pt x="696786" y="942340"/>
                </a:lnTo>
                <a:lnTo>
                  <a:pt x="604426" y="967088"/>
                </a:lnTo>
                <a:lnTo>
                  <a:pt x="540242" y="847526"/>
                </a:lnTo>
                <a:cubicBezTo>
                  <a:pt x="485493" y="847694"/>
                  <a:pt x="431687" y="833278"/>
                  <a:pt x="384358" y="805757"/>
                </a:cubicBezTo>
                <a:lnTo>
                  <a:pt x="268992" y="877208"/>
                </a:lnTo>
                <a:lnTo>
                  <a:pt x="201381" y="809596"/>
                </a:lnTo>
                <a:lnTo>
                  <a:pt x="272833" y="694230"/>
                </a:lnTo>
                <a:cubicBezTo>
                  <a:pt x="245312" y="646901"/>
                  <a:pt x="230895" y="593096"/>
                  <a:pt x="231064" y="538347"/>
                </a:cubicBezTo>
                <a:lnTo>
                  <a:pt x="111502" y="474165"/>
                </a:lnTo>
                <a:lnTo>
                  <a:pt x="136249" y="381805"/>
                </a:lnTo>
                <a:lnTo>
                  <a:pt x="271885" y="386000"/>
                </a:lnTo>
                <a:cubicBezTo>
                  <a:pt x="299114" y="338502"/>
                  <a:pt x="338502" y="299114"/>
                  <a:pt x="386001" y="271886"/>
                </a:cubicBezTo>
                <a:lnTo>
                  <a:pt x="381804" y="136250"/>
                </a:lnTo>
                <a:lnTo>
                  <a:pt x="474164" y="111502"/>
                </a:lnTo>
                <a:lnTo>
                  <a:pt x="538348" y="231064"/>
                </a:lnTo>
                <a:cubicBezTo>
                  <a:pt x="593097" y="230896"/>
                  <a:pt x="646903" y="245312"/>
                  <a:pt x="694232" y="272833"/>
                </a:cubicBezTo>
                <a:lnTo>
                  <a:pt x="694232" y="272833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1901" tIns="381901" rIns="381900" bIns="38190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 b="1" kern="1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环形箭头 9"/>
          <p:cNvSpPr/>
          <p:nvPr/>
        </p:nvSpPr>
        <p:spPr>
          <a:xfrm>
            <a:off x="3801940" y="2618987"/>
            <a:ext cx="1937464" cy="1937464"/>
          </a:xfrm>
          <a:prstGeom prst="circularArrow">
            <a:avLst>
              <a:gd name="adj1" fmla="val 4687"/>
              <a:gd name="adj2" fmla="val 299029"/>
              <a:gd name="adj3" fmla="val 2467632"/>
              <a:gd name="adj4" fmla="val 15970095"/>
              <a:gd name="adj5" fmla="val 5469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形状 10"/>
          <p:cNvSpPr/>
          <p:nvPr/>
        </p:nvSpPr>
        <p:spPr>
          <a:xfrm>
            <a:off x="2857828" y="2243770"/>
            <a:ext cx="1407688" cy="1407688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0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环形箭头 11"/>
          <p:cNvSpPr/>
          <p:nvPr/>
        </p:nvSpPr>
        <p:spPr>
          <a:xfrm>
            <a:off x="3419872" y="1491630"/>
            <a:ext cx="1517772" cy="1517772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0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矩形 12"/>
          <p:cNvSpPr/>
          <p:nvPr/>
        </p:nvSpPr>
        <p:spPr>
          <a:xfrm>
            <a:off x="3254590" y="282788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企业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895" y="204642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运作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932040" y="1275606"/>
            <a:ext cx="2664296" cy="108012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公司三要素：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产权、盈利、授权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3968" y="33342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本质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300379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通过选择一个市场需要的产品，并用科技手加以段创新，最终实现推动人类文明的进程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" grpId="0" build="p"/>
      <p:bldP spid="8" grpId="0" animBg="1"/>
      <p:bldP spid="8" grpId="1" animBg="1"/>
      <p:bldP spid="9" grpId="1" animBg="1"/>
      <p:bldP spid="9" grpId="2" animBg="1"/>
      <p:bldP spid="13" grpId="0"/>
      <p:bldP spid="13" grpId="1"/>
      <p:bldP spid="14" grpId="1"/>
      <p:bldP spid="14" grpId="2"/>
      <p:bldP spid="15" grpId="1"/>
      <p:bldP spid="16" grpId="0"/>
      <p:bldP spid="16" grpId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 </a:t>
            </a:r>
            <a:r>
              <a:rPr lang="zh-CN" altLang="en-US" dirty="0" smtClean="0"/>
              <a:t>工作的实质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1619672" y="1851670"/>
            <a:ext cx="5904656" cy="2880320"/>
          </a:xfrm>
          <a:prstGeom prst="roundRect">
            <a:avLst>
              <a:gd name="adj" fmla="val 67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1925291" y="2012413"/>
            <a:ext cx="1358572" cy="534472"/>
          </a:xfrm>
          <a:prstGeom prst="homePlate">
            <a:avLst>
              <a:gd name="adj" fmla="val 22589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老板考虑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167637" y="2656391"/>
            <a:ext cx="1358572" cy="558583"/>
          </a:xfrm>
          <a:prstGeom prst="homePlate">
            <a:avLst>
              <a:gd name="adj" fmla="val 21614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总监考虑</a:t>
            </a:r>
            <a:endParaRPr kumimoji="0" 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401627" y="3349597"/>
            <a:ext cx="1358572" cy="548537"/>
          </a:xfrm>
          <a:prstGeom prst="homePlate">
            <a:avLst>
              <a:gd name="adj" fmla="val 2201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经理考虑</a:t>
            </a:r>
            <a:endParaRPr kumimoji="0" 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2632035" y="4034766"/>
            <a:ext cx="1358572" cy="573653"/>
          </a:xfrm>
          <a:prstGeom prst="homePlate">
            <a:avLst>
              <a:gd name="adj" fmla="val 21046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员工考虑</a:t>
            </a:r>
            <a:endParaRPr kumimoji="0" 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3491880" y="1995686"/>
          <a:ext cx="3672408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矩形 11"/>
          <p:cNvSpPr/>
          <p:nvPr/>
        </p:nvSpPr>
        <p:spPr>
          <a:xfrm>
            <a:off x="611560" y="1059582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/>
            <a:r>
              <a:rPr lang="zh-CN" altLang="zh-CN" dirty="0" smtClean="0"/>
              <a:t>工作的本质是能力输出，即我们平时说的劳动，包括脑力劳动和体力劳动</a:t>
            </a:r>
            <a:r>
              <a:rPr lang="zh-CN" altLang="en-US" dirty="0" smtClean="0"/>
              <a:t>。有价值的</a:t>
            </a:r>
            <a:r>
              <a:rPr lang="zh-CN" altLang="zh-CN" dirty="0" smtClean="0"/>
              <a:t>劳动是把自己的能力应用于某件事情上</a:t>
            </a:r>
            <a:r>
              <a:rPr lang="zh-CN" altLang="en-US" dirty="0" smtClean="0"/>
              <a:t>并被市场或消费者所认可。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/>
      <p:bldP spid="1029" grpId="0" animBg="1"/>
      <p:bldP spid="1030" grpId="0" animBg="1"/>
      <p:bldP spid="1031" grpId="0" animBg="1"/>
      <p:bldGraphic spid="11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 </a:t>
            </a:r>
            <a:r>
              <a:rPr lang="zh-CN" altLang="en-US" dirty="0" smtClean="0"/>
              <a:t>企业选用人才的标准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13</a:t>
            </a:fld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83568" y="1563638"/>
          <a:ext cx="3168154" cy="301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椭圆 5"/>
          <p:cNvSpPr/>
          <p:nvPr/>
        </p:nvSpPr>
        <p:spPr>
          <a:xfrm>
            <a:off x="5580112" y="3731079"/>
            <a:ext cx="2880320" cy="907301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80112" y="2722967"/>
            <a:ext cx="2880320" cy="842494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80112" y="1714855"/>
            <a:ext cx="2880320" cy="907301"/>
          </a:xfrm>
          <a:prstGeom prst="ellipse">
            <a:avLst/>
          </a:prstGeom>
          <a:solidFill>
            <a:srgbClr val="FF99CC"/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5652120" y="1563638"/>
            <a:ext cx="2520280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知识看文凭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经验看简历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能力凭感觉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个性靠算命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愿望随他说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心态凭运气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C:\Users\SAMSUNG\AppData\Local\Microsoft\Windows\Temporary Internet Files\Content.IE5\UCULHEL8\4a4a6fd82a6b2[1]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33" t="5714" r="15133" b="11429"/>
          <a:stretch>
            <a:fillRect/>
          </a:stretch>
        </p:blipFill>
        <p:spPr bwMode="auto">
          <a:xfrm>
            <a:off x="3779912" y="2283718"/>
            <a:ext cx="1656184" cy="13944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71600" y="113159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判断人才的三要素：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113159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企业是怎么识别人才的？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1">
        <p:bldAsOne/>
      </p:bldGraphic>
      <p:bldP spid="6" grpId="0" animBg="1"/>
      <p:bldP spid="7" grpId="0" animBg="1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 </a:t>
            </a:r>
            <a:r>
              <a:rPr lang="zh-CN" altLang="en-US" dirty="0" smtClean="0"/>
              <a:t>基于天赋与性格的胜任素质模型（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11560" y="3203096"/>
            <a:ext cx="217075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天赋又叫天分，是一个人的</a:t>
            </a:r>
            <a:r>
              <a:rPr lang="zh-CN" altLang="en-US" sz="1400" dirty="0">
                <a:latin typeface="宋体" pitchFamily="2" charset="-122"/>
                <a:ea typeface="宋体" pitchFamily="2" charset="-122"/>
              </a:rPr>
              <a:t>基本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素质，表现为“与生俱来”的六种能力。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7" name="Picture 2" descr="http://www.chinadaily.com.cn/dfpd/retu/attachement/jpg/site1/20110615/0013729ed1480f629654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2070" y="1661360"/>
            <a:ext cx="2160240" cy="14653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059832" y="1661360"/>
          <a:ext cx="5472608" cy="235055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92088"/>
                <a:gridCol w="864096"/>
                <a:gridCol w="792088"/>
                <a:gridCol w="3024336"/>
              </a:tblGrid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器官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功能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能力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强的天赋表现</a:t>
                      </a:r>
                      <a:endParaRPr lang="zh-CN" altLang="en-US" sz="1600" b="1" dirty="0" smtClean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眼睛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视觉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观察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审美力强，擅长看透事物本质</a:t>
                      </a:r>
                    </a:p>
                  </a:txBody>
                  <a:tcPr marL="68580" marR="68580" marT="0" marB="0" anchor="ctr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耳朵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听觉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理解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理解力强，擅长听到对方心声</a:t>
                      </a:r>
                    </a:p>
                  </a:txBody>
                  <a:tcPr marL="68580" marR="68580" marT="0" marB="0" anchor="ctr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鼻子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嗅觉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探索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想象力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强</a:t>
                      </a:r>
                      <a:r>
                        <a:rPr lang="zh-CN" alt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擅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于寻找判断机会</a:t>
                      </a:r>
                    </a:p>
                  </a:txBody>
                  <a:tcPr marL="68580" marR="68580" marT="0" marB="0" anchor="ctr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口舌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舌觉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表达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说服力强，擅于表达深入人心</a:t>
                      </a:r>
                    </a:p>
                  </a:txBody>
                  <a:tcPr marL="68580" marR="68580" marT="0" marB="0" anchor="ctr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身体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触觉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动手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执行力强，擅于行动把控危机</a:t>
                      </a:r>
                    </a:p>
                  </a:txBody>
                  <a:tcPr marL="68580" marR="68580" marT="0" marB="0" anchor="ctr"/>
                </a:tc>
              </a:tr>
              <a:tr h="3357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大脑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意觉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思维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统筹力强，擅于系统逻辑思考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 </a:t>
            </a:r>
            <a:r>
              <a:rPr lang="zh-CN" altLang="en-US" dirty="0" smtClean="0"/>
              <a:t>基于天赋与性格的胜任素质模型（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11560" y="3083412"/>
            <a:ext cx="217075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265113" algn="just"/>
            <a:r>
              <a:rPr lang="zh-CN" altLang="zh-CN" sz="1200" dirty="0" smtClean="0">
                <a:latin typeface="宋体" pitchFamily="2" charset="-122"/>
                <a:ea typeface="宋体" pitchFamily="2" charset="-122"/>
              </a:rPr>
              <a:t>情绪</a:t>
            </a:r>
            <a:r>
              <a:rPr lang="zh-CN" altLang="en-US" sz="1200" dirty="0" smtClean="0">
                <a:latin typeface="宋体" pitchFamily="2" charset="-122"/>
                <a:ea typeface="宋体" pitchFamily="2" charset="-122"/>
              </a:rPr>
              <a:t>又叫性格，特指喜怒忧惊恐悲六种模式。是</a:t>
            </a:r>
            <a:r>
              <a:rPr lang="zh-CN" altLang="zh-CN" sz="1200" dirty="0" smtClean="0">
                <a:latin typeface="宋体" pitchFamily="2" charset="-122"/>
                <a:ea typeface="宋体" pitchFamily="2" charset="-122"/>
              </a:rPr>
              <a:t>人体受到过度刺激的情况下，起到抑制、削弱、转移、回收能量的作用。</a:t>
            </a:r>
            <a:endParaRPr lang="zh-CN" altLang="en-US" sz="12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059831" y="1755471"/>
          <a:ext cx="5400601" cy="240045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48073"/>
                <a:gridCol w="720080"/>
                <a:gridCol w="1152128"/>
                <a:gridCol w="2880320"/>
              </a:tblGrid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器官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功能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影响力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强的情绪表现</a:t>
                      </a:r>
                      <a:endParaRPr lang="zh-CN" altLang="en-US" sz="1600" b="1" dirty="0" smtClean="0">
                        <a:solidFill>
                          <a:schemeClr val="tx1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marT="41148" marB="41148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心脏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喜乐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爱乐意识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爱乐心强，具有爱心乐观开朗</a:t>
                      </a:r>
                    </a:p>
                  </a:txBody>
                  <a:tcPr marL="68580" marR="68580" marT="0" marB="0" anchor="ctr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肝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气怒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公正意识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好胜心强，具有魄力气场强大</a:t>
                      </a:r>
                    </a:p>
                  </a:txBody>
                  <a:tcPr marL="68580" marR="68580" marT="0" marB="0" anchor="ctr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脾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忧虑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公平意识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得失心强，擅于权衡利弊得失</a:t>
                      </a:r>
                    </a:p>
                  </a:txBody>
                  <a:tcPr marL="68580" marR="68580" marT="0" marB="0" anchor="ctr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心包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惊悸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责任意识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责任心强、擅长突击追求完美</a:t>
                      </a:r>
                    </a:p>
                  </a:txBody>
                  <a:tcPr marL="68580" marR="68580" marT="0" marB="0" anchor="ctr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肾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恐惧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敬畏意识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敬畏心强，注重安全追求稳妥</a:t>
                      </a:r>
                    </a:p>
                  </a:txBody>
                  <a:tcPr marL="68580" marR="68580" marT="0" marB="0" anchor="ctr"/>
                </a:tc>
              </a:tr>
              <a:tr h="3429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悲伤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细黑" pitchFamily="2" charset="-122"/>
                          <a:ea typeface="华文细黑" pitchFamily="2" charset="-122"/>
                        </a:rPr>
                        <a:t>同情意识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细黑" pitchFamily="2" charset="-122"/>
                        <a:ea typeface="华文细黑" pitchFamily="2" charset="-122"/>
                      </a:endParaRPr>
                    </a:p>
                  </a:txBody>
                  <a:tcPr marT="41148" marB="4114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凝聚力强，做人低调顾全大局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5" name="Picture 2" descr="c:\users\samsung\appdata\roaming\360se6\User Data\temp\88286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800" y="1722461"/>
            <a:ext cx="2170662" cy="130393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 </a:t>
            </a:r>
            <a:r>
              <a:rPr lang="zh-CN" altLang="en-US" dirty="0" smtClean="0"/>
              <a:t>案例：客户经理胜任素质模型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24" y="1419622"/>
            <a:ext cx="6912768" cy="2880320"/>
          </a:xfrm>
          <a:prstGeom prst="rect">
            <a:avLst/>
          </a:prstGeom>
          <a:noFill/>
          <a:ln>
            <a:noFill/>
          </a:ln>
        </p:spPr>
      </p:sp>
      <p:sp>
        <p:nvSpPr>
          <p:cNvPr id="9" name="减号 8"/>
          <p:cNvSpPr/>
          <p:nvPr/>
        </p:nvSpPr>
        <p:spPr>
          <a:xfrm rot="21300000">
            <a:off x="1339211" y="2570649"/>
            <a:ext cx="6609593" cy="578264"/>
          </a:xfrm>
          <a:prstGeom prst="mathMinus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下箭头 9"/>
          <p:cNvSpPr/>
          <p:nvPr/>
        </p:nvSpPr>
        <p:spPr>
          <a:xfrm>
            <a:off x="2118690" y="1563638"/>
            <a:ext cx="2073830" cy="1152128"/>
          </a:xfrm>
          <a:prstGeom prst="downArrow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14" name="任意多边形 13"/>
          <p:cNvSpPr/>
          <p:nvPr/>
        </p:nvSpPr>
        <p:spPr>
          <a:xfrm>
            <a:off x="4424370" y="1419622"/>
            <a:ext cx="3442801" cy="1209734"/>
          </a:xfrm>
          <a:custGeom>
            <a:avLst/>
            <a:gdLst>
              <a:gd name="connsiteX0" fmla="*/ 0 w 3442801"/>
              <a:gd name="connsiteY0" fmla="*/ 0 h 1209734"/>
              <a:gd name="connsiteX1" fmla="*/ 3442801 w 3442801"/>
              <a:gd name="connsiteY1" fmla="*/ 0 h 1209734"/>
              <a:gd name="connsiteX2" fmla="*/ 3442801 w 3442801"/>
              <a:gd name="connsiteY2" fmla="*/ 1209734 h 1209734"/>
              <a:gd name="connsiteX3" fmla="*/ 0 w 3442801"/>
              <a:gd name="connsiteY3" fmla="*/ 1209734 h 1209734"/>
              <a:gd name="connsiteX4" fmla="*/ 0 w 3442801"/>
              <a:gd name="connsiteY4" fmla="*/ 0 h 120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801" h="1209734">
                <a:moveTo>
                  <a:pt x="0" y="0"/>
                </a:moveTo>
                <a:lnTo>
                  <a:pt x="3442801" y="0"/>
                </a:lnTo>
                <a:lnTo>
                  <a:pt x="3442801" y="1209734"/>
                </a:lnTo>
                <a:lnTo>
                  <a:pt x="0" y="12097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、很好的客户沟通能力</a:t>
            </a:r>
            <a:endParaRPr lang="en-US" altLang="zh-CN" sz="1800" kern="1200" dirty="0">
              <a:latin typeface="宋体" pitchFamily="2" charset="-122"/>
              <a:ea typeface="宋体" pitchFamily="2" charset="-122"/>
            </a:endParaRPr>
          </a:p>
          <a:p>
            <a:pPr lvl="0" algn="l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、很强的团队管理能力</a:t>
            </a:r>
          </a:p>
        </p:txBody>
      </p:sp>
      <p:sp>
        <p:nvSpPr>
          <p:cNvPr id="15" name="上箭头 14"/>
          <p:cNvSpPr/>
          <p:nvPr/>
        </p:nvSpPr>
        <p:spPr>
          <a:xfrm>
            <a:off x="5298564" y="3003798"/>
            <a:ext cx="2073830" cy="1152128"/>
          </a:xfrm>
          <a:prstGeom prst="upArrow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</p:sp>
      <p:sp>
        <p:nvSpPr>
          <p:cNvPr id="16" name="任意多边形 15"/>
          <p:cNvSpPr/>
          <p:nvPr/>
        </p:nvSpPr>
        <p:spPr>
          <a:xfrm>
            <a:off x="1885249" y="3090207"/>
            <a:ext cx="3727231" cy="1209734"/>
          </a:xfrm>
          <a:custGeom>
            <a:avLst/>
            <a:gdLst>
              <a:gd name="connsiteX0" fmla="*/ 0 w 3727231"/>
              <a:gd name="connsiteY0" fmla="*/ 0 h 1209734"/>
              <a:gd name="connsiteX1" fmla="*/ 3727231 w 3727231"/>
              <a:gd name="connsiteY1" fmla="*/ 0 h 1209734"/>
              <a:gd name="connsiteX2" fmla="*/ 3727231 w 3727231"/>
              <a:gd name="connsiteY2" fmla="*/ 1209734 h 1209734"/>
              <a:gd name="connsiteX3" fmla="*/ 0 w 3727231"/>
              <a:gd name="connsiteY3" fmla="*/ 1209734 h 1209734"/>
              <a:gd name="connsiteX4" fmla="*/ 0 w 3727231"/>
              <a:gd name="connsiteY4" fmla="*/ 0 h 120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7231" h="1209734">
                <a:moveTo>
                  <a:pt x="0" y="0"/>
                </a:moveTo>
                <a:lnTo>
                  <a:pt x="3727231" y="0"/>
                </a:lnTo>
                <a:lnTo>
                  <a:pt x="3727231" y="1209734"/>
                </a:lnTo>
                <a:lnTo>
                  <a:pt x="0" y="12097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、理解</a:t>
            </a: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表达</a:t>
            </a: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亲和</a:t>
            </a: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责任</a:t>
            </a:r>
            <a:endParaRPr lang="en-US" altLang="zh-CN" sz="1800" kern="1200" dirty="0">
              <a:latin typeface="宋体" pitchFamily="2" charset="-122"/>
              <a:ea typeface="宋体" pitchFamily="2" charset="-122"/>
            </a:endParaRPr>
          </a:p>
          <a:p>
            <a:pPr lvl="0" algn="l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、系统逻辑思维</a:t>
            </a:r>
            <a:r>
              <a:rPr lang="en-US" altLang="zh-CN" sz="1800" kern="1200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1800" kern="1200" dirty="0">
                <a:latin typeface="宋体" pitchFamily="2" charset="-122"/>
                <a:ea typeface="宋体" pitchFamily="2" charset="-122"/>
              </a:rPr>
              <a:t>同情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43808" y="170765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工作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要求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336383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素质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要求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19672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1920" y="2211710"/>
            <a:ext cx="3888432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创业与从业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 </a:t>
            </a:r>
            <a:r>
              <a:rPr lang="zh-CN" altLang="en-US" dirty="0" smtClean="0"/>
              <a:t>大众创业，万众创新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7944" y="1563638"/>
            <a:ext cx="4032448" cy="2664296"/>
          </a:xfrm>
        </p:spPr>
        <p:txBody>
          <a:bodyPr anchor="ctr">
            <a:normAutofit/>
          </a:bodyPr>
          <a:lstStyle/>
          <a:p>
            <a:pPr marL="0" indent="446088">
              <a:lnSpc>
                <a:spcPct val="150000"/>
              </a:lnSpc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推动大众创业、万众创新是充分激发亿万群众智慧和创造力的重大改革举措，是实现国家强盛、人民富裕的重要途径，要坚决消除各种束缚和桎梏，让创业创新成为时代潮流，汇聚起经济社会发展的强大新动能。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18</a:t>
            </a:fld>
            <a:endParaRPr lang="zh-CN" altLang="en-US"/>
          </a:p>
        </p:txBody>
      </p:sp>
      <p:pic>
        <p:nvPicPr>
          <p:cNvPr id="1028" name="Picture 4" descr="http://news.xinhuanet.com/18cpcnc/2012-11/15/11107113700290_1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63638"/>
            <a:ext cx="215218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.gtimg.com/changzhou_house/pics/hv1/135/43/139/904957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11710"/>
            <a:ext cx="4104456" cy="219250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 </a:t>
            </a:r>
            <a:r>
              <a:rPr lang="zh-CN" altLang="en-US" dirty="0" smtClean="0"/>
              <a:t>创业心态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411760" y="1275606"/>
            <a:ext cx="5976664" cy="2103785"/>
            <a:chOff x="2411760" y="1692100"/>
            <a:chExt cx="5688632" cy="154327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9" name="任意多边形 8"/>
            <p:cNvSpPr/>
            <p:nvPr/>
          </p:nvSpPr>
          <p:spPr>
            <a:xfrm>
              <a:off x="2411760" y="1692100"/>
              <a:ext cx="5688632" cy="477945"/>
            </a:xfrm>
            <a:custGeom>
              <a:avLst/>
              <a:gdLst>
                <a:gd name="connsiteX0" fmla="*/ 0 w 5688632"/>
                <a:gd name="connsiteY0" fmla="*/ 79659 h 477945"/>
                <a:gd name="connsiteX1" fmla="*/ 23332 w 5688632"/>
                <a:gd name="connsiteY1" fmla="*/ 23332 h 477945"/>
                <a:gd name="connsiteX2" fmla="*/ 79659 w 5688632"/>
                <a:gd name="connsiteY2" fmla="*/ 1 h 477945"/>
                <a:gd name="connsiteX3" fmla="*/ 5608973 w 5688632"/>
                <a:gd name="connsiteY3" fmla="*/ 0 h 477945"/>
                <a:gd name="connsiteX4" fmla="*/ 5665300 w 5688632"/>
                <a:gd name="connsiteY4" fmla="*/ 23332 h 477945"/>
                <a:gd name="connsiteX5" fmla="*/ 5688631 w 5688632"/>
                <a:gd name="connsiteY5" fmla="*/ 79659 h 477945"/>
                <a:gd name="connsiteX6" fmla="*/ 5688632 w 5688632"/>
                <a:gd name="connsiteY6" fmla="*/ 398286 h 477945"/>
                <a:gd name="connsiteX7" fmla="*/ 5665300 w 5688632"/>
                <a:gd name="connsiteY7" fmla="*/ 454613 h 477945"/>
                <a:gd name="connsiteX8" fmla="*/ 5608973 w 5688632"/>
                <a:gd name="connsiteY8" fmla="*/ 477945 h 477945"/>
                <a:gd name="connsiteX9" fmla="*/ 79659 w 5688632"/>
                <a:gd name="connsiteY9" fmla="*/ 477945 h 477945"/>
                <a:gd name="connsiteX10" fmla="*/ 23332 w 5688632"/>
                <a:gd name="connsiteY10" fmla="*/ 454613 h 477945"/>
                <a:gd name="connsiteX11" fmla="*/ 0 w 5688632"/>
                <a:gd name="connsiteY11" fmla="*/ 398286 h 477945"/>
                <a:gd name="connsiteX12" fmla="*/ 0 w 5688632"/>
                <a:gd name="connsiteY12" fmla="*/ 79659 h 47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88632" h="477945">
                  <a:moveTo>
                    <a:pt x="0" y="79659"/>
                  </a:moveTo>
                  <a:cubicBezTo>
                    <a:pt x="0" y="58532"/>
                    <a:pt x="8393" y="38271"/>
                    <a:pt x="23332" y="23332"/>
                  </a:cubicBezTo>
                  <a:cubicBezTo>
                    <a:pt x="38271" y="8393"/>
                    <a:pt x="58533" y="0"/>
                    <a:pt x="79659" y="1"/>
                  </a:cubicBezTo>
                  <a:lnTo>
                    <a:pt x="5608973" y="0"/>
                  </a:lnTo>
                  <a:cubicBezTo>
                    <a:pt x="5630100" y="0"/>
                    <a:pt x="5650361" y="8393"/>
                    <a:pt x="5665300" y="23332"/>
                  </a:cubicBezTo>
                  <a:cubicBezTo>
                    <a:pt x="5680239" y="38271"/>
                    <a:pt x="5688632" y="58533"/>
                    <a:pt x="5688631" y="79659"/>
                  </a:cubicBezTo>
                  <a:cubicBezTo>
                    <a:pt x="5688631" y="185868"/>
                    <a:pt x="5688632" y="292077"/>
                    <a:pt x="5688632" y="398286"/>
                  </a:cubicBezTo>
                  <a:cubicBezTo>
                    <a:pt x="5688632" y="419413"/>
                    <a:pt x="5680239" y="439674"/>
                    <a:pt x="5665300" y="454613"/>
                  </a:cubicBezTo>
                  <a:cubicBezTo>
                    <a:pt x="5650361" y="469552"/>
                    <a:pt x="5630099" y="477945"/>
                    <a:pt x="5608973" y="477945"/>
                  </a:cubicBezTo>
                  <a:lnTo>
                    <a:pt x="79659" y="477945"/>
                  </a:lnTo>
                  <a:cubicBezTo>
                    <a:pt x="58532" y="477945"/>
                    <a:pt x="38271" y="469552"/>
                    <a:pt x="23332" y="454613"/>
                  </a:cubicBezTo>
                  <a:cubicBezTo>
                    <a:pt x="8393" y="439674"/>
                    <a:pt x="0" y="419412"/>
                    <a:pt x="0" y="398286"/>
                  </a:cubicBezTo>
                  <a:lnTo>
                    <a:pt x="0" y="79659"/>
                  </a:lnTo>
                  <a:close/>
                </a:path>
              </a:pathLst>
            </a:custGeom>
            <a:sp3d extrusionH="50600" prstMaterial="metal">
              <a:bevelT w="101600" h="80600" prst="relaxedInset"/>
              <a:bevelB w="80600" h="806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721" tIns="95721" rIns="95721" bIns="95721" numCol="1" spcCol="1270" anchor="ctr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900" b="1" kern="1200" dirty="0" smtClean="0"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1900" b="1" kern="1200" dirty="0" smtClean="0">
                  <a:latin typeface="宋体" pitchFamily="2" charset="-122"/>
                  <a:ea typeface="宋体" pitchFamily="2" charset="-122"/>
                </a:rPr>
                <a:t>、</a:t>
              </a:r>
              <a:r>
                <a:rPr lang="zh-CN" sz="1900" b="1" kern="1200" dirty="0" smtClean="0">
                  <a:latin typeface="宋体" pitchFamily="2" charset="-122"/>
                  <a:ea typeface="宋体" pitchFamily="2" charset="-122"/>
                </a:rPr>
                <a:t>人活着不能碌碌无为，要拥有自己的事业</a:t>
              </a:r>
              <a:endParaRPr lang="zh-CN" sz="1900" b="1" kern="12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411760" y="2224765"/>
              <a:ext cx="5688632" cy="477945"/>
            </a:xfrm>
            <a:custGeom>
              <a:avLst/>
              <a:gdLst>
                <a:gd name="connsiteX0" fmla="*/ 0 w 5688632"/>
                <a:gd name="connsiteY0" fmla="*/ 79659 h 477945"/>
                <a:gd name="connsiteX1" fmla="*/ 23332 w 5688632"/>
                <a:gd name="connsiteY1" fmla="*/ 23332 h 477945"/>
                <a:gd name="connsiteX2" fmla="*/ 79659 w 5688632"/>
                <a:gd name="connsiteY2" fmla="*/ 1 h 477945"/>
                <a:gd name="connsiteX3" fmla="*/ 5608973 w 5688632"/>
                <a:gd name="connsiteY3" fmla="*/ 0 h 477945"/>
                <a:gd name="connsiteX4" fmla="*/ 5665300 w 5688632"/>
                <a:gd name="connsiteY4" fmla="*/ 23332 h 477945"/>
                <a:gd name="connsiteX5" fmla="*/ 5688631 w 5688632"/>
                <a:gd name="connsiteY5" fmla="*/ 79659 h 477945"/>
                <a:gd name="connsiteX6" fmla="*/ 5688632 w 5688632"/>
                <a:gd name="connsiteY6" fmla="*/ 398286 h 477945"/>
                <a:gd name="connsiteX7" fmla="*/ 5665300 w 5688632"/>
                <a:gd name="connsiteY7" fmla="*/ 454613 h 477945"/>
                <a:gd name="connsiteX8" fmla="*/ 5608973 w 5688632"/>
                <a:gd name="connsiteY8" fmla="*/ 477945 h 477945"/>
                <a:gd name="connsiteX9" fmla="*/ 79659 w 5688632"/>
                <a:gd name="connsiteY9" fmla="*/ 477945 h 477945"/>
                <a:gd name="connsiteX10" fmla="*/ 23332 w 5688632"/>
                <a:gd name="connsiteY10" fmla="*/ 454613 h 477945"/>
                <a:gd name="connsiteX11" fmla="*/ 0 w 5688632"/>
                <a:gd name="connsiteY11" fmla="*/ 398286 h 477945"/>
                <a:gd name="connsiteX12" fmla="*/ 0 w 5688632"/>
                <a:gd name="connsiteY12" fmla="*/ 79659 h 47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88632" h="477945">
                  <a:moveTo>
                    <a:pt x="0" y="79659"/>
                  </a:moveTo>
                  <a:cubicBezTo>
                    <a:pt x="0" y="58532"/>
                    <a:pt x="8393" y="38271"/>
                    <a:pt x="23332" y="23332"/>
                  </a:cubicBezTo>
                  <a:cubicBezTo>
                    <a:pt x="38271" y="8393"/>
                    <a:pt x="58533" y="0"/>
                    <a:pt x="79659" y="1"/>
                  </a:cubicBezTo>
                  <a:lnTo>
                    <a:pt x="5608973" y="0"/>
                  </a:lnTo>
                  <a:cubicBezTo>
                    <a:pt x="5630100" y="0"/>
                    <a:pt x="5650361" y="8393"/>
                    <a:pt x="5665300" y="23332"/>
                  </a:cubicBezTo>
                  <a:cubicBezTo>
                    <a:pt x="5680239" y="38271"/>
                    <a:pt x="5688632" y="58533"/>
                    <a:pt x="5688631" y="79659"/>
                  </a:cubicBezTo>
                  <a:cubicBezTo>
                    <a:pt x="5688631" y="185868"/>
                    <a:pt x="5688632" y="292077"/>
                    <a:pt x="5688632" y="398286"/>
                  </a:cubicBezTo>
                  <a:cubicBezTo>
                    <a:pt x="5688632" y="419413"/>
                    <a:pt x="5680239" y="439674"/>
                    <a:pt x="5665300" y="454613"/>
                  </a:cubicBezTo>
                  <a:cubicBezTo>
                    <a:pt x="5650361" y="469552"/>
                    <a:pt x="5630099" y="477945"/>
                    <a:pt x="5608973" y="477945"/>
                  </a:cubicBezTo>
                  <a:lnTo>
                    <a:pt x="79659" y="477945"/>
                  </a:lnTo>
                  <a:cubicBezTo>
                    <a:pt x="58532" y="477945"/>
                    <a:pt x="38271" y="469552"/>
                    <a:pt x="23332" y="454613"/>
                  </a:cubicBezTo>
                  <a:cubicBezTo>
                    <a:pt x="8393" y="439674"/>
                    <a:pt x="0" y="419412"/>
                    <a:pt x="0" y="398286"/>
                  </a:cubicBezTo>
                  <a:lnTo>
                    <a:pt x="0" y="79659"/>
                  </a:lnTo>
                  <a:close/>
                </a:path>
              </a:pathLst>
            </a:custGeom>
            <a:sp3d extrusionH="50600" prstMaterial="metal">
              <a:bevelT w="101600" h="80600" prst="relaxedInset"/>
              <a:bevelB w="80600" h="806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721" tIns="95721" rIns="95721" bIns="95721" numCol="1" spcCol="1270" anchor="ctr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900" b="1" kern="1200" dirty="0" smtClean="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1900" b="1" kern="1200" dirty="0" smtClean="0">
                  <a:latin typeface="宋体" pitchFamily="2" charset="-122"/>
                  <a:ea typeface="宋体" pitchFamily="2" charset="-122"/>
                </a:rPr>
                <a:t>、</a:t>
              </a:r>
              <a:r>
                <a:rPr lang="zh-CN" sz="1900" b="1" kern="1200" dirty="0" smtClean="0">
                  <a:latin typeface="宋体" pitchFamily="2" charset="-122"/>
                  <a:ea typeface="宋体" pitchFamily="2" charset="-122"/>
                </a:rPr>
                <a:t>做事业可以有多种方式，但创业最有价值</a:t>
              </a:r>
              <a:endParaRPr lang="zh-CN" sz="1900" b="1" kern="12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411760" y="2757430"/>
              <a:ext cx="5688632" cy="477945"/>
            </a:xfrm>
            <a:custGeom>
              <a:avLst/>
              <a:gdLst>
                <a:gd name="connsiteX0" fmla="*/ 0 w 5688632"/>
                <a:gd name="connsiteY0" fmla="*/ 79659 h 477945"/>
                <a:gd name="connsiteX1" fmla="*/ 23332 w 5688632"/>
                <a:gd name="connsiteY1" fmla="*/ 23332 h 477945"/>
                <a:gd name="connsiteX2" fmla="*/ 79659 w 5688632"/>
                <a:gd name="connsiteY2" fmla="*/ 1 h 477945"/>
                <a:gd name="connsiteX3" fmla="*/ 5608973 w 5688632"/>
                <a:gd name="connsiteY3" fmla="*/ 0 h 477945"/>
                <a:gd name="connsiteX4" fmla="*/ 5665300 w 5688632"/>
                <a:gd name="connsiteY4" fmla="*/ 23332 h 477945"/>
                <a:gd name="connsiteX5" fmla="*/ 5688631 w 5688632"/>
                <a:gd name="connsiteY5" fmla="*/ 79659 h 477945"/>
                <a:gd name="connsiteX6" fmla="*/ 5688632 w 5688632"/>
                <a:gd name="connsiteY6" fmla="*/ 398286 h 477945"/>
                <a:gd name="connsiteX7" fmla="*/ 5665300 w 5688632"/>
                <a:gd name="connsiteY7" fmla="*/ 454613 h 477945"/>
                <a:gd name="connsiteX8" fmla="*/ 5608973 w 5688632"/>
                <a:gd name="connsiteY8" fmla="*/ 477945 h 477945"/>
                <a:gd name="connsiteX9" fmla="*/ 79659 w 5688632"/>
                <a:gd name="connsiteY9" fmla="*/ 477945 h 477945"/>
                <a:gd name="connsiteX10" fmla="*/ 23332 w 5688632"/>
                <a:gd name="connsiteY10" fmla="*/ 454613 h 477945"/>
                <a:gd name="connsiteX11" fmla="*/ 0 w 5688632"/>
                <a:gd name="connsiteY11" fmla="*/ 398286 h 477945"/>
                <a:gd name="connsiteX12" fmla="*/ 0 w 5688632"/>
                <a:gd name="connsiteY12" fmla="*/ 79659 h 47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88632" h="477945">
                  <a:moveTo>
                    <a:pt x="0" y="79659"/>
                  </a:moveTo>
                  <a:cubicBezTo>
                    <a:pt x="0" y="58532"/>
                    <a:pt x="8393" y="38271"/>
                    <a:pt x="23332" y="23332"/>
                  </a:cubicBezTo>
                  <a:cubicBezTo>
                    <a:pt x="38271" y="8393"/>
                    <a:pt x="58533" y="0"/>
                    <a:pt x="79659" y="1"/>
                  </a:cubicBezTo>
                  <a:lnTo>
                    <a:pt x="5608973" y="0"/>
                  </a:lnTo>
                  <a:cubicBezTo>
                    <a:pt x="5630100" y="0"/>
                    <a:pt x="5650361" y="8393"/>
                    <a:pt x="5665300" y="23332"/>
                  </a:cubicBezTo>
                  <a:cubicBezTo>
                    <a:pt x="5680239" y="38271"/>
                    <a:pt x="5688632" y="58533"/>
                    <a:pt x="5688631" y="79659"/>
                  </a:cubicBezTo>
                  <a:cubicBezTo>
                    <a:pt x="5688631" y="185868"/>
                    <a:pt x="5688632" y="292077"/>
                    <a:pt x="5688632" y="398286"/>
                  </a:cubicBezTo>
                  <a:cubicBezTo>
                    <a:pt x="5688632" y="419413"/>
                    <a:pt x="5680239" y="439674"/>
                    <a:pt x="5665300" y="454613"/>
                  </a:cubicBezTo>
                  <a:cubicBezTo>
                    <a:pt x="5650361" y="469552"/>
                    <a:pt x="5630099" y="477945"/>
                    <a:pt x="5608973" y="477945"/>
                  </a:cubicBezTo>
                  <a:lnTo>
                    <a:pt x="79659" y="477945"/>
                  </a:lnTo>
                  <a:cubicBezTo>
                    <a:pt x="58532" y="477945"/>
                    <a:pt x="38271" y="469552"/>
                    <a:pt x="23332" y="454613"/>
                  </a:cubicBezTo>
                  <a:cubicBezTo>
                    <a:pt x="8393" y="439674"/>
                    <a:pt x="0" y="419412"/>
                    <a:pt x="0" y="398286"/>
                  </a:cubicBezTo>
                  <a:lnTo>
                    <a:pt x="0" y="79659"/>
                  </a:lnTo>
                  <a:close/>
                </a:path>
              </a:pathLst>
            </a:custGeom>
            <a:sp3d extrusionH="50600" prstMaterial="metal">
              <a:bevelT w="101600" h="80600" prst="relaxedInset"/>
              <a:bevelB w="80600" h="806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721" tIns="95721" rIns="95721" bIns="95721" numCol="1" spcCol="1270" anchor="ctr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900" b="1" kern="1200" dirty="0" smtClean="0"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en-US" sz="1900" b="1" kern="1200" dirty="0" smtClean="0">
                  <a:latin typeface="宋体" pitchFamily="2" charset="-122"/>
                  <a:ea typeface="宋体" pitchFamily="2" charset="-122"/>
                </a:rPr>
                <a:t>、</a:t>
              </a:r>
              <a:r>
                <a:rPr lang="zh-CN" sz="1900" b="1" kern="1200" dirty="0" smtClean="0">
                  <a:latin typeface="宋体" pitchFamily="2" charset="-122"/>
                  <a:ea typeface="宋体" pitchFamily="2" charset="-122"/>
                </a:rPr>
                <a:t>觉悟到把自己的天赋奉献给这个事业是自己的使命</a:t>
              </a:r>
              <a:endParaRPr lang="zh-CN" sz="1900" b="1" kern="1200" dirty="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499992" y="3435846"/>
            <a:ext cx="309634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99992" y="2067694"/>
            <a:ext cx="309634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88872" y="699542"/>
            <a:ext cx="309634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8007" y="771550"/>
            <a:ext cx="1440160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/>
              <a:t>目 录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1026" name="Picture 2" descr="http://www.027art.com/shaoer/UploadFiles_5898/201602/20160216180156708_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3911" y="1635646"/>
            <a:ext cx="3164033" cy="2794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1584225">
            <a:off x="4468930" y="80013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第一节  事业与职业</a:t>
            </a:r>
            <a:endParaRPr lang="en-US" altLang="zh-CN" b="1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1537243">
            <a:off x="4558482" y="2111706"/>
            <a:ext cx="24694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第二</a:t>
            </a:r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节  企业与工作</a:t>
            </a:r>
            <a:endParaRPr lang="en-US" altLang="zh-CN" b="1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1561682">
            <a:off x="4550232" y="3492770"/>
            <a:ext cx="2180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第三节  创业与从业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92928" y="1124580"/>
            <a:ext cx="22365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事业与职业的概念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心理压力与人生观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事业与职业的关系</a:t>
            </a:r>
            <a:endParaRPr lang="zh-CN" altLang="en-US" sz="1600" dirty="0"/>
          </a:p>
        </p:txBody>
      </p:sp>
      <p:sp>
        <p:nvSpPr>
          <p:cNvPr id="13" name="TextBox 12"/>
          <p:cNvSpPr txBox="1"/>
          <p:nvPr/>
        </p:nvSpPr>
        <p:spPr>
          <a:xfrm rot="21545903">
            <a:off x="5010435" y="2441673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企业的本质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工作的实质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企业选用人才的标准</a:t>
            </a:r>
            <a:endParaRPr lang="zh-CN" alt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982280" y="382898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创业需要的基本条件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从业需要做好哪些准备</a:t>
            </a:r>
            <a:endParaRPr lang="en-US" altLang="zh-CN" sz="1600" dirty="0" smtClean="0"/>
          </a:p>
          <a:p>
            <a:pPr marL="400050" indent="-400050">
              <a:buFont typeface="+mj-ea"/>
              <a:buAutoNum type="ea1JpnChsDbPeriod"/>
            </a:pPr>
            <a:r>
              <a:rPr lang="zh-CN" altLang="en-US" sz="1600" dirty="0" smtClean="0"/>
              <a:t>先从业再创业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 </a:t>
            </a:r>
            <a:r>
              <a:rPr lang="zh-CN" altLang="en-US" dirty="0" smtClean="0"/>
              <a:t>创业条件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83568" y="1664392"/>
            <a:ext cx="7773446" cy="2390777"/>
            <a:chOff x="683568" y="1664392"/>
            <a:chExt cx="7773446" cy="2390777"/>
          </a:xfrm>
        </p:grpSpPr>
        <p:grpSp>
          <p:nvGrpSpPr>
            <p:cNvPr id="20" name="组合 19"/>
            <p:cNvGrpSpPr/>
            <p:nvPr/>
          </p:nvGrpSpPr>
          <p:grpSpPr>
            <a:xfrm>
              <a:off x="686985" y="1664392"/>
              <a:ext cx="7770029" cy="2390777"/>
              <a:chOff x="686985" y="1664392"/>
              <a:chExt cx="7770029" cy="239077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86985" y="1664392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产品选择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12714" y="1927377"/>
                <a:ext cx="316778" cy="370570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0" y="74114"/>
                    </a:moveTo>
                    <a:lnTo>
                      <a:pt x="158389" y="74114"/>
                    </a:lnTo>
                    <a:lnTo>
                      <a:pt x="158389" y="0"/>
                    </a:lnTo>
                    <a:lnTo>
                      <a:pt x="316778" y="185285"/>
                    </a:lnTo>
                    <a:lnTo>
                      <a:pt x="158389" y="370570"/>
                    </a:lnTo>
                    <a:lnTo>
                      <a:pt x="158389" y="296456"/>
                    </a:lnTo>
                    <a:lnTo>
                      <a:pt x="0" y="296456"/>
                    </a:lnTo>
                    <a:lnTo>
                      <a:pt x="0" y="74114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74114" rIns="95033" bIns="74114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778916" y="1664392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139977"/>
                  <a:satOff val="7608"/>
                  <a:lumOff val="-1405"/>
                  <a:alphaOff val="0"/>
                </a:schemeClr>
              </a:fillRef>
              <a:effectRef idx="1">
                <a:schemeClr val="accent5">
                  <a:hueOff val="-139977"/>
                  <a:satOff val="7608"/>
                  <a:lumOff val="-1405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科技含量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404646" y="1927377"/>
                <a:ext cx="316778" cy="370570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0" y="74114"/>
                    </a:moveTo>
                    <a:lnTo>
                      <a:pt x="158389" y="74114"/>
                    </a:lnTo>
                    <a:lnTo>
                      <a:pt x="158389" y="0"/>
                    </a:lnTo>
                    <a:lnTo>
                      <a:pt x="316778" y="185285"/>
                    </a:lnTo>
                    <a:lnTo>
                      <a:pt x="158389" y="370570"/>
                    </a:lnTo>
                    <a:lnTo>
                      <a:pt x="158389" y="296456"/>
                    </a:lnTo>
                    <a:lnTo>
                      <a:pt x="0" y="296456"/>
                    </a:lnTo>
                    <a:lnTo>
                      <a:pt x="0" y="74114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167973"/>
                  <a:satOff val="9129"/>
                  <a:lumOff val="-1686"/>
                  <a:alphaOff val="0"/>
                </a:schemeClr>
              </a:fillRef>
              <a:effectRef idx="1">
                <a:schemeClr val="accent5">
                  <a:hueOff val="-167973"/>
                  <a:satOff val="9129"/>
                  <a:lumOff val="-1686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74114" rIns="95033" bIns="74114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870847" y="1664392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279955"/>
                  <a:satOff val="15216"/>
                  <a:lumOff val="-2811"/>
                  <a:alphaOff val="0"/>
                </a:schemeClr>
              </a:fillRef>
              <a:effectRef idx="1">
                <a:schemeClr val="accent5">
                  <a:hueOff val="-279955"/>
                  <a:satOff val="15216"/>
                  <a:lumOff val="-2811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产品质量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496577" y="1927377"/>
                <a:ext cx="316778" cy="370570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0" y="74114"/>
                    </a:moveTo>
                    <a:lnTo>
                      <a:pt x="158389" y="74114"/>
                    </a:lnTo>
                    <a:lnTo>
                      <a:pt x="158389" y="0"/>
                    </a:lnTo>
                    <a:lnTo>
                      <a:pt x="316778" y="185285"/>
                    </a:lnTo>
                    <a:lnTo>
                      <a:pt x="158389" y="370570"/>
                    </a:lnTo>
                    <a:lnTo>
                      <a:pt x="158389" y="296456"/>
                    </a:lnTo>
                    <a:lnTo>
                      <a:pt x="0" y="296456"/>
                    </a:lnTo>
                    <a:lnTo>
                      <a:pt x="0" y="74114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335946"/>
                  <a:satOff val="18259"/>
                  <a:lumOff val="-3373"/>
                  <a:alphaOff val="0"/>
                </a:schemeClr>
              </a:fillRef>
              <a:effectRef idx="1">
                <a:schemeClr val="accent5">
                  <a:hueOff val="-335946"/>
                  <a:satOff val="18259"/>
                  <a:lumOff val="-3373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74114" rIns="95033" bIns="74114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962778" y="1664392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419932"/>
                  <a:satOff val="22824"/>
                  <a:lumOff val="-4216"/>
                  <a:alphaOff val="0"/>
                </a:schemeClr>
              </a:fillRef>
              <a:effectRef idx="1">
                <a:schemeClr val="accent5">
                  <a:hueOff val="-419932"/>
                  <a:satOff val="22824"/>
                  <a:lumOff val="-4216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市场需求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7524612" y="2692426"/>
                <a:ext cx="370570" cy="316778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253422" y="0"/>
                    </a:moveTo>
                    <a:lnTo>
                      <a:pt x="253422" y="185285"/>
                    </a:lnTo>
                    <a:lnTo>
                      <a:pt x="316778" y="185285"/>
                    </a:lnTo>
                    <a:lnTo>
                      <a:pt x="158389" y="370570"/>
                    </a:lnTo>
                    <a:lnTo>
                      <a:pt x="0" y="185285"/>
                    </a:lnTo>
                    <a:lnTo>
                      <a:pt x="63356" y="185285"/>
                    </a:lnTo>
                    <a:lnTo>
                      <a:pt x="63356" y="0"/>
                    </a:lnTo>
                    <a:lnTo>
                      <a:pt x="253422" y="0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503918"/>
                  <a:satOff val="27388"/>
                  <a:lumOff val="-5059"/>
                  <a:alphaOff val="0"/>
                </a:schemeClr>
              </a:fillRef>
              <a:effectRef idx="1">
                <a:schemeClr val="accent5">
                  <a:hueOff val="-503918"/>
                  <a:satOff val="27388"/>
                  <a:lumOff val="-5059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74115" tIns="0" rIns="74113" bIns="95033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962778" y="3158628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559909"/>
                  <a:satOff val="30431"/>
                  <a:lumOff val="-5621"/>
                  <a:alphaOff val="0"/>
                </a:schemeClr>
              </a:fillRef>
              <a:effectRef idx="1">
                <a:schemeClr val="accent5">
                  <a:hueOff val="-559909"/>
                  <a:satOff val="30431"/>
                  <a:lumOff val="-5621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各种资源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1600000">
                <a:off x="6514507" y="3421614"/>
                <a:ext cx="316778" cy="370570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316778" y="296456"/>
                    </a:moveTo>
                    <a:lnTo>
                      <a:pt x="158389" y="296456"/>
                    </a:lnTo>
                    <a:lnTo>
                      <a:pt x="158389" y="370570"/>
                    </a:lnTo>
                    <a:lnTo>
                      <a:pt x="0" y="185285"/>
                    </a:lnTo>
                    <a:lnTo>
                      <a:pt x="158389" y="0"/>
                    </a:lnTo>
                    <a:lnTo>
                      <a:pt x="158389" y="74114"/>
                    </a:lnTo>
                    <a:lnTo>
                      <a:pt x="316778" y="74114"/>
                    </a:lnTo>
                    <a:lnTo>
                      <a:pt x="316778" y="29645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671891"/>
                  <a:satOff val="36518"/>
                  <a:lumOff val="-6746"/>
                  <a:alphaOff val="0"/>
                </a:schemeClr>
              </a:fillRef>
              <a:effectRef idx="1">
                <a:schemeClr val="accent5">
                  <a:hueOff val="-671891"/>
                  <a:satOff val="36518"/>
                  <a:lumOff val="-6746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5033" tIns="74114" rIns="0" bIns="74114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870847" y="3158628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699887"/>
                  <a:satOff val="38039"/>
                  <a:lumOff val="-7027"/>
                  <a:alphaOff val="0"/>
                </a:schemeClr>
              </a:fillRef>
              <a:effectRef idx="1">
                <a:schemeClr val="accent5">
                  <a:hueOff val="-699887"/>
                  <a:satOff val="38039"/>
                  <a:lumOff val="-7027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发展战略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21600000">
                <a:off x="4422576" y="3421613"/>
                <a:ext cx="316779" cy="370571"/>
              </a:xfrm>
              <a:custGeom>
                <a:avLst/>
                <a:gdLst>
                  <a:gd name="connsiteX0" fmla="*/ 0 w 316778"/>
                  <a:gd name="connsiteY0" fmla="*/ 74114 h 370570"/>
                  <a:gd name="connsiteX1" fmla="*/ 158389 w 316778"/>
                  <a:gd name="connsiteY1" fmla="*/ 74114 h 370570"/>
                  <a:gd name="connsiteX2" fmla="*/ 158389 w 316778"/>
                  <a:gd name="connsiteY2" fmla="*/ 0 h 370570"/>
                  <a:gd name="connsiteX3" fmla="*/ 316778 w 316778"/>
                  <a:gd name="connsiteY3" fmla="*/ 185285 h 370570"/>
                  <a:gd name="connsiteX4" fmla="*/ 158389 w 316778"/>
                  <a:gd name="connsiteY4" fmla="*/ 370570 h 370570"/>
                  <a:gd name="connsiteX5" fmla="*/ 158389 w 316778"/>
                  <a:gd name="connsiteY5" fmla="*/ 296456 h 370570"/>
                  <a:gd name="connsiteX6" fmla="*/ 0 w 316778"/>
                  <a:gd name="connsiteY6" fmla="*/ 296456 h 370570"/>
                  <a:gd name="connsiteX7" fmla="*/ 0 w 316778"/>
                  <a:gd name="connsiteY7" fmla="*/ 74114 h 37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778" h="370570">
                    <a:moveTo>
                      <a:pt x="316778" y="296456"/>
                    </a:moveTo>
                    <a:lnTo>
                      <a:pt x="158389" y="296456"/>
                    </a:lnTo>
                    <a:lnTo>
                      <a:pt x="158389" y="370570"/>
                    </a:lnTo>
                    <a:lnTo>
                      <a:pt x="0" y="185285"/>
                    </a:lnTo>
                    <a:lnTo>
                      <a:pt x="158389" y="0"/>
                    </a:lnTo>
                    <a:lnTo>
                      <a:pt x="158389" y="74114"/>
                    </a:lnTo>
                    <a:lnTo>
                      <a:pt x="316778" y="74114"/>
                    </a:lnTo>
                    <a:lnTo>
                      <a:pt x="316778" y="29645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839864"/>
                  <a:satOff val="45647"/>
                  <a:lumOff val="-8432"/>
                  <a:alphaOff val="0"/>
                </a:schemeClr>
              </a:fillRef>
              <a:effectRef idx="1">
                <a:schemeClr val="accent5">
                  <a:hueOff val="-839864"/>
                  <a:satOff val="45647"/>
                  <a:lumOff val="-8432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5033" tIns="74115" rIns="1" bIns="74114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400" kern="12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78916" y="3158628"/>
                <a:ext cx="1494236" cy="896541"/>
              </a:xfrm>
              <a:custGeom>
                <a:avLst/>
                <a:gdLst>
                  <a:gd name="connsiteX0" fmla="*/ 0 w 1494236"/>
                  <a:gd name="connsiteY0" fmla="*/ 89654 h 896541"/>
                  <a:gd name="connsiteX1" fmla="*/ 26259 w 1494236"/>
                  <a:gd name="connsiteY1" fmla="*/ 26259 h 896541"/>
                  <a:gd name="connsiteX2" fmla="*/ 89654 w 1494236"/>
                  <a:gd name="connsiteY2" fmla="*/ 0 h 896541"/>
                  <a:gd name="connsiteX3" fmla="*/ 1404582 w 1494236"/>
                  <a:gd name="connsiteY3" fmla="*/ 0 h 896541"/>
                  <a:gd name="connsiteX4" fmla="*/ 1467977 w 1494236"/>
                  <a:gd name="connsiteY4" fmla="*/ 26259 h 896541"/>
                  <a:gd name="connsiteX5" fmla="*/ 1494236 w 1494236"/>
                  <a:gd name="connsiteY5" fmla="*/ 89654 h 896541"/>
                  <a:gd name="connsiteX6" fmla="*/ 1494236 w 1494236"/>
                  <a:gd name="connsiteY6" fmla="*/ 806887 h 896541"/>
                  <a:gd name="connsiteX7" fmla="*/ 1467977 w 1494236"/>
                  <a:gd name="connsiteY7" fmla="*/ 870282 h 896541"/>
                  <a:gd name="connsiteX8" fmla="*/ 1404582 w 1494236"/>
                  <a:gd name="connsiteY8" fmla="*/ 896541 h 896541"/>
                  <a:gd name="connsiteX9" fmla="*/ 89654 w 1494236"/>
                  <a:gd name="connsiteY9" fmla="*/ 896541 h 896541"/>
                  <a:gd name="connsiteX10" fmla="*/ 26259 w 1494236"/>
                  <a:gd name="connsiteY10" fmla="*/ 870282 h 896541"/>
                  <a:gd name="connsiteX11" fmla="*/ 0 w 1494236"/>
                  <a:gd name="connsiteY11" fmla="*/ 806887 h 896541"/>
                  <a:gd name="connsiteX12" fmla="*/ 0 w 1494236"/>
                  <a:gd name="connsiteY12" fmla="*/ 89654 h 89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4236" h="896541">
                    <a:moveTo>
                      <a:pt x="0" y="89654"/>
                    </a:moveTo>
                    <a:cubicBezTo>
                      <a:pt x="0" y="65876"/>
                      <a:pt x="9446" y="43072"/>
                      <a:pt x="26259" y="26259"/>
                    </a:cubicBezTo>
                    <a:cubicBezTo>
                      <a:pt x="43072" y="9446"/>
                      <a:pt x="65876" y="0"/>
                      <a:pt x="89654" y="0"/>
                    </a:cubicBezTo>
                    <a:lnTo>
                      <a:pt x="1404582" y="0"/>
                    </a:lnTo>
                    <a:cubicBezTo>
                      <a:pt x="1428360" y="0"/>
                      <a:pt x="1451164" y="9446"/>
                      <a:pt x="1467977" y="26259"/>
                    </a:cubicBezTo>
                    <a:cubicBezTo>
                      <a:pt x="1484790" y="43072"/>
                      <a:pt x="1494236" y="65876"/>
                      <a:pt x="1494236" y="89654"/>
                    </a:cubicBezTo>
                    <a:lnTo>
                      <a:pt x="1494236" y="806887"/>
                    </a:lnTo>
                    <a:cubicBezTo>
                      <a:pt x="1494236" y="830665"/>
                      <a:pt x="1484790" y="853469"/>
                      <a:pt x="1467977" y="870282"/>
                    </a:cubicBezTo>
                    <a:cubicBezTo>
                      <a:pt x="1451164" y="887095"/>
                      <a:pt x="1428360" y="896541"/>
                      <a:pt x="1404582" y="896541"/>
                    </a:cubicBezTo>
                    <a:lnTo>
                      <a:pt x="89654" y="896541"/>
                    </a:lnTo>
                    <a:cubicBezTo>
                      <a:pt x="65876" y="896541"/>
                      <a:pt x="43072" y="887095"/>
                      <a:pt x="26259" y="870282"/>
                    </a:cubicBezTo>
                    <a:cubicBezTo>
                      <a:pt x="9446" y="853469"/>
                      <a:pt x="0" y="830665"/>
                      <a:pt x="0" y="806887"/>
                    </a:cubicBezTo>
                    <a:lnTo>
                      <a:pt x="0" y="89654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-839864"/>
                  <a:satOff val="45647"/>
                  <a:lumOff val="-8432"/>
                  <a:alphaOff val="0"/>
                </a:schemeClr>
              </a:fillRef>
              <a:effectRef idx="1">
                <a:schemeClr val="accent5">
                  <a:hueOff val="-839864"/>
                  <a:satOff val="45647"/>
                  <a:lumOff val="-8432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17699" tIns="117699" rIns="117699" bIns="117699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kern="1200" dirty="0" smtClean="0">
                    <a:latin typeface="宋体" pitchFamily="2" charset="-122"/>
                    <a:ea typeface="宋体" pitchFamily="2" charset="-122"/>
                  </a:rPr>
                  <a:t>创业团队</a:t>
                </a:r>
                <a:endParaRPr lang="zh-CN" altLang="en-US" sz="2400" kern="1200" dirty="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 rot="21600000">
              <a:off x="2327228" y="3410799"/>
              <a:ext cx="316779" cy="370571"/>
            </a:xfrm>
            <a:custGeom>
              <a:avLst/>
              <a:gdLst>
                <a:gd name="connsiteX0" fmla="*/ 0 w 316778"/>
                <a:gd name="connsiteY0" fmla="*/ 74114 h 370570"/>
                <a:gd name="connsiteX1" fmla="*/ 158389 w 316778"/>
                <a:gd name="connsiteY1" fmla="*/ 74114 h 370570"/>
                <a:gd name="connsiteX2" fmla="*/ 158389 w 316778"/>
                <a:gd name="connsiteY2" fmla="*/ 0 h 370570"/>
                <a:gd name="connsiteX3" fmla="*/ 316778 w 316778"/>
                <a:gd name="connsiteY3" fmla="*/ 185285 h 370570"/>
                <a:gd name="connsiteX4" fmla="*/ 158389 w 316778"/>
                <a:gd name="connsiteY4" fmla="*/ 370570 h 370570"/>
                <a:gd name="connsiteX5" fmla="*/ 158389 w 316778"/>
                <a:gd name="connsiteY5" fmla="*/ 296456 h 370570"/>
                <a:gd name="connsiteX6" fmla="*/ 0 w 316778"/>
                <a:gd name="connsiteY6" fmla="*/ 296456 h 370570"/>
                <a:gd name="connsiteX7" fmla="*/ 0 w 316778"/>
                <a:gd name="connsiteY7" fmla="*/ 74114 h 37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6778" h="370570">
                  <a:moveTo>
                    <a:pt x="316778" y="296456"/>
                  </a:moveTo>
                  <a:lnTo>
                    <a:pt x="158389" y="296456"/>
                  </a:lnTo>
                  <a:lnTo>
                    <a:pt x="158389" y="370570"/>
                  </a:lnTo>
                  <a:lnTo>
                    <a:pt x="0" y="185285"/>
                  </a:lnTo>
                  <a:lnTo>
                    <a:pt x="158389" y="0"/>
                  </a:lnTo>
                  <a:lnTo>
                    <a:pt x="158389" y="74114"/>
                  </a:lnTo>
                  <a:lnTo>
                    <a:pt x="316778" y="74114"/>
                  </a:lnTo>
                  <a:lnTo>
                    <a:pt x="316778" y="29645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839864"/>
                <a:satOff val="45647"/>
                <a:lumOff val="-8432"/>
                <a:alphaOff val="0"/>
              </a:schemeClr>
            </a:fillRef>
            <a:effectRef idx="1">
              <a:schemeClr val="accent5">
                <a:hueOff val="-839864"/>
                <a:satOff val="45647"/>
                <a:lumOff val="-8432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5033" tIns="74115" rIns="1" bIns="74114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83568" y="3147814"/>
              <a:ext cx="1494236" cy="896541"/>
            </a:xfrm>
            <a:custGeom>
              <a:avLst/>
              <a:gdLst>
                <a:gd name="connsiteX0" fmla="*/ 0 w 1494236"/>
                <a:gd name="connsiteY0" fmla="*/ 89654 h 896541"/>
                <a:gd name="connsiteX1" fmla="*/ 26259 w 1494236"/>
                <a:gd name="connsiteY1" fmla="*/ 26259 h 896541"/>
                <a:gd name="connsiteX2" fmla="*/ 89654 w 1494236"/>
                <a:gd name="connsiteY2" fmla="*/ 0 h 896541"/>
                <a:gd name="connsiteX3" fmla="*/ 1404582 w 1494236"/>
                <a:gd name="connsiteY3" fmla="*/ 0 h 896541"/>
                <a:gd name="connsiteX4" fmla="*/ 1467977 w 1494236"/>
                <a:gd name="connsiteY4" fmla="*/ 26259 h 896541"/>
                <a:gd name="connsiteX5" fmla="*/ 1494236 w 1494236"/>
                <a:gd name="connsiteY5" fmla="*/ 89654 h 896541"/>
                <a:gd name="connsiteX6" fmla="*/ 1494236 w 1494236"/>
                <a:gd name="connsiteY6" fmla="*/ 806887 h 896541"/>
                <a:gd name="connsiteX7" fmla="*/ 1467977 w 1494236"/>
                <a:gd name="connsiteY7" fmla="*/ 870282 h 896541"/>
                <a:gd name="connsiteX8" fmla="*/ 1404582 w 1494236"/>
                <a:gd name="connsiteY8" fmla="*/ 896541 h 896541"/>
                <a:gd name="connsiteX9" fmla="*/ 89654 w 1494236"/>
                <a:gd name="connsiteY9" fmla="*/ 896541 h 896541"/>
                <a:gd name="connsiteX10" fmla="*/ 26259 w 1494236"/>
                <a:gd name="connsiteY10" fmla="*/ 870282 h 896541"/>
                <a:gd name="connsiteX11" fmla="*/ 0 w 1494236"/>
                <a:gd name="connsiteY11" fmla="*/ 806887 h 896541"/>
                <a:gd name="connsiteX12" fmla="*/ 0 w 1494236"/>
                <a:gd name="connsiteY12" fmla="*/ 89654 h 89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4236" h="896541">
                  <a:moveTo>
                    <a:pt x="0" y="89654"/>
                  </a:moveTo>
                  <a:cubicBezTo>
                    <a:pt x="0" y="65876"/>
                    <a:pt x="9446" y="43072"/>
                    <a:pt x="26259" y="26259"/>
                  </a:cubicBezTo>
                  <a:cubicBezTo>
                    <a:pt x="43072" y="9446"/>
                    <a:pt x="65876" y="0"/>
                    <a:pt x="89654" y="0"/>
                  </a:cubicBezTo>
                  <a:lnTo>
                    <a:pt x="1404582" y="0"/>
                  </a:lnTo>
                  <a:cubicBezTo>
                    <a:pt x="1428360" y="0"/>
                    <a:pt x="1451164" y="9446"/>
                    <a:pt x="1467977" y="26259"/>
                  </a:cubicBezTo>
                  <a:cubicBezTo>
                    <a:pt x="1484790" y="43072"/>
                    <a:pt x="1494236" y="65876"/>
                    <a:pt x="1494236" y="89654"/>
                  </a:cubicBezTo>
                  <a:lnTo>
                    <a:pt x="1494236" y="806887"/>
                  </a:lnTo>
                  <a:cubicBezTo>
                    <a:pt x="1494236" y="830665"/>
                    <a:pt x="1484790" y="853469"/>
                    <a:pt x="1467977" y="870282"/>
                  </a:cubicBezTo>
                  <a:cubicBezTo>
                    <a:pt x="1451164" y="887095"/>
                    <a:pt x="1428360" y="896541"/>
                    <a:pt x="1404582" y="896541"/>
                  </a:cubicBezTo>
                  <a:lnTo>
                    <a:pt x="89654" y="896541"/>
                  </a:lnTo>
                  <a:cubicBezTo>
                    <a:pt x="65876" y="896541"/>
                    <a:pt x="43072" y="887095"/>
                    <a:pt x="26259" y="870282"/>
                  </a:cubicBezTo>
                  <a:cubicBezTo>
                    <a:pt x="9446" y="853469"/>
                    <a:pt x="0" y="830665"/>
                    <a:pt x="0" y="806887"/>
                  </a:cubicBezTo>
                  <a:lnTo>
                    <a:pt x="0" y="896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839864"/>
                <a:satOff val="45647"/>
                <a:lumOff val="-8432"/>
                <a:alphaOff val="0"/>
              </a:schemeClr>
            </a:fillRef>
            <a:effectRef idx="1">
              <a:schemeClr val="accent5">
                <a:hueOff val="-839864"/>
                <a:satOff val="45647"/>
                <a:lumOff val="-8432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17699" tIns="117699" rIns="117699" bIns="11769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latin typeface="宋体" pitchFamily="2" charset="-122"/>
                  <a:ea typeface="宋体" pitchFamily="2" charset="-122"/>
                </a:rPr>
                <a:t>创业计划</a:t>
              </a:r>
              <a:endParaRPr lang="zh-CN" altLang="en-US" sz="2400" kern="1200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 </a:t>
            </a:r>
            <a:r>
              <a:rPr lang="zh-CN" altLang="en-US" dirty="0" smtClean="0"/>
              <a:t>从业</a:t>
            </a:r>
            <a:r>
              <a:rPr lang="en-US" altLang="zh-CN" dirty="0" smtClean="0"/>
              <a:t>--</a:t>
            </a:r>
            <a:r>
              <a:rPr lang="zh-CN" altLang="en-US" dirty="0" smtClean="0"/>
              <a:t>知识经验储备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757192" y="1347614"/>
            <a:ext cx="2516869" cy="3096344"/>
          </a:xfrm>
          <a:custGeom>
            <a:avLst/>
            <a:gdLst>
              <a:gd name="connsiteX0" fmla="*/ 0 w 2516869"/>
              <a:gd name="connsiteY0" fmla="*/ 251687 h 3096344"/>
              <a:gd name="connsiteX1" fmla="*/ 73718 w 2516869"/>
              <a:gd name="connsiteY1" fmla="*/ 73717 h 3096344"/>
              <a:gd name="connsiteX2" fmla="*/ 251688 w 2516869"/>
              <a:gd name="connsiteY2" fmla="*/ 0 h 3096344"/>
              <a:gd name="connsiteX3" fmla="*/ 2265182 w 2516869"/>
              <a:gd name="connsiteY3" fmla="*/ 0 h 3096344"/>
              <a:gd name="connsiteX4" fmla="*/ 2443152 w 2516869"/>
              <a:gd name="connsiteY4" fmla="*/ 73718 h 3096344"/>
              <a:gd name="connsiteX5" fmla="*/ 2516869 w 2516869"/>
              <a:gd name="connsiteY5" fmla="*/ 251688 h 3096344"/>
              <a:gd name="connsiteX6" fmla="*/ 2516869 w 2516869"/>
              <a:gd name="connsiteY6" fmla="*/ 2844657 h 3096344"/>
              <a:gd name="connsiteX7" fmla="*/ 2443152 w 2516869"/>
              <a:gd name="connsiteY7" fmla="*/ 3022627 h 3096344"/>
              <a:gd name="connsiteX8" fmla="*/ 2265182 w 2516869"/>
              <a:gd name="connsiteY8" fmla="*/ 3096344 h 3096344"/>
              <a:gd name="connsiteX9" fmla="*/ 251687 w 2516869"/>
              <a:gd name="connsiteY9" fmla="*/ 3096344 h 3096344"/>
              <a:gd name="connsiteX10" fmla="*/ 73717 w 2516869"/>
              <a:gd name="connsiteY10" fmla="*/ 3022626 h 3096344"/>
              <a:gd name="connsiteX11" fmla="*/ 0 w 2516869"/>
              <a:gd name="connsiteY11" fmla="*/ 2844656 h 3096344"/>
              <a:gd name="connsiteX12" fmla="*/ 0 w 2516869"/>
              <a:gd name="connsiteY12" fmla="*/ 251687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6869" h="3096344">
                <a:moveTo>
                  <a:pt x="0" y="251687"/>
                </a:moveTo>
                <a:cubicBezTo>
                  <a:pt x="0" y="184935"/>
                  <a:pt x="26517" y="120918"/>
                  <a:pt x="73718" y="73717"/>
                </a:cubicBezTo>
                <a:cubicBezTo>
                  <a:pt x="120919" y="26517"/>
                  <a:pt x="184936" y="0"/>
                  <a:pt x="251688" y="0"/>
                </a:cubicBezTo>
                <a:lnTo>
                  <a:pt x="2265182" y="0"/>
                </a:lnTo>
                <a:cubicBezTo>
                  <a:pt x="2331934" y="0"/>
                  <a:pt x="2395951" y="26517"/>
                  <a:pt x="2443152" y="73718"/>
                </a:cubicBezTo>
                <a:cubicBezTo>
                  <a:pt x="2490352" y="120919"/>
                  <a:pt x="2516869" y="184936"/>
                  <a:pt x="2516869" y="251688"/>
                </a:cubicBezTo>
                <a:lnTo>
                  <a:pt x="2516869" y="2844657"/>
                </a:lnTo>
                <a:cubicBezTo>
                  <a:pt x="2516869" y="2911409"/>
                  <a:pt x="2490352" y="2975426"/>
                  <a:pt x="2443152" y="3022627"/>
                </a:cubicBezTo>
                <a:cubicBezTo>
                  <a:pt x="2395951" y="3069827"/>
                  <a:pt x="2331934" y="3096344"/>
                  <a:pt x="2265182" y="3096344"/>
                </a:cubicBezTo>
                <a:lnTo>
                  <a:pt x="251687" y="3096344"/>
                </a:lnTo>
                <a:cubicBezTo>
                  <a:pt x="184935" y="3096344"/>
                  <a:pt x="120918" y="3069827"/>
                  <a:pt x="73717" y="3022626"/>
                </a:cubicBezTo>
                <a:cubicBezTo>
                  <a:pt x="26517" y="2975425"/>
                  <a:pt x="0" y="2911408"/>
                  <a:pt x="0" y="2844656"/>
                </a:cubicBezTo>
                <a:lnTo>
                  <a:pt x="0" y="251687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7584" tIns="1466121" rIns="227584" bIns="846854" numCol="1" spcCol="1270" anchor="t" anchorCtr="1">
            <a:noAutofit/>
          </a:bodyPr>
          <a:lstStyle/>
          <a:p>
            <a:pPr lvl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行业文化</a:t>
            </a:r>
            <a:endParaRPr lang="zh-CN" altLang="en-US" sz="3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行业历史</a:t>
            </a:r>
            <a:endParaRPr lang="zh-CN" altLang="en-US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行业特征</a:t>
            </a:r>
            <a:endParaRPr lang="en-US" altLang="zh-CN" kern="12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行业文化</a:t>
            </a:r>
            <a:endParaRPr lang="zh-CN" altLang="en-US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00086" y="1533394"/>
            <a:ext cx="1031082" cy="1031082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 8"/>
          <p:cNvSpPr/>
          <p:nvPr/>
        </p:nvSpPr>
        <p:spPr>
          <a:xfrm>
            <a:off x="3349568" y="1347614"/>
            <a:ext cx="2516869" cy="3096344"/>
          </a:xfrm>
          <a:custGeom>
            <a:avLst/>
            <a:gdLst>
              <a:gd name="connsiteX0" fmla="*/ 0 w 2516869"/>
              <a:gd name="connsiteY0" fmla="*/ 251687 h 3096344"/>
              <a:gd name="connsiteX1" fmla="*/ 73718 w 2516869"/>
              <a:gd name="connsiteY1" fmla="*/ 73717 h 3096344"/>
              <a:gd name="connsiteX2" fmla="*/ 251688 w 2516869"/>
              <a:gd name="connsiteY2" fmla="*/ 0 h 3096344"/>
              <a:gd name="connsiteX3" fmla="*/ 2265182 w 2516869"/>
              <a:gd name="connsiteY3" fmla="*/ 0 h 3096344"/>
              <a:gd name="connsiteX4" fmla="*/ 2443152 w 2516869"/>
              <a:gd name="connsiteY4" fmla="*/ 73718 h 3096344"/>
              <a:gd name="connsiteX5" fmla="*/ 2516869 w 2516869"/>
              <a:gd name="connsiteY5" fmla="*/ 251688 h 3096344"/>
              <a:gd name="connsiteX6" fmla="*/ 2516869 w 2516869"/>
              <a:gd name="connsiteY6" fmla="*/ 2844657 h 3096344"/>
              <a:gd name="connsiteX7" fmla="*/ 2443152 w 2516869"/>
              <a:gd name="connsiteY7" fmla="*/ 3022627 h 3096344"/>
              <a:gd name="connsiteX8" fmla="*/ 2265182 w 2516869"/>
              <a:gd name="connsiteY8" fmla="*/ 3096344 h 3096344"/>
              <a:gd name="connsiteX9" fmla="*/ 251687 w 2516869"/>
              <a:gd name="connsiteY9" fmla="*/ 3096344 h 3096344"/>
              <a:gd name="connsiteX10" fmla="*/ 73717 w 2516869"/>
              <a:gd name="connsiteY10" fmla="*/ 3022626 h 3096344"/>
              <a:gd name="connsiteX11" fmla="*/ 0 w 2516869"/>
              <a:gd name="connsiteY11" fmla="*/ 2844656 h 3096344"/>
              <a:gd name="connsiteX12" fmla="*/ 0 w 2516869"/>
              <a:gd name="connsiteY12" fmla="*/ 251687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6869" h="3096344">
                <a:moveTo>
                  <a:pt x="0" y="251687"/>
                </a:moveTo>
                <a:cubicBezTo>
                  <a:pt x="0" y="184935"/>
                  <a:pt x="26517" y="120918"/>
                  <a:pt x="73718" y="73717"/>
                </a:cubicBezTo>
                <a:cubicBezTo>
                  <a:pt x="120919" y="26517"/>
                  <a:pt x="184936" y="0"/>
                  <a:pt x="251688" y="0"/>
                </a:cubicBezTo>
                <a:lnTo>
                  <a:pt x="2265182" y="0"/>
                </a:lnTo>
                <a:cubicBezTo>
                  <a:pt x="2331934" y="0"/>
                  <a:pt x="2395951" y="26517"/>
                  <a:pt x="2443152" y="73718"/>
                </a:cubicBezTo>
                <a:cubicBezTo>
                  <a:pt x="2490352" y="120919"/>
                  <a:pt x="2516869" y="184936"/>
                  <a:pt x="2516869" y="251688"/>
                </a:cubicBezTo>
                <a:lnTo>
                  <a:pt x="2516869" y="2844657"/>
                </a:lnTo>
                <a:cubicBezTo>
                  <a:pt x="2516869" y="2911409"/>
                  <a:pt x="2490352" y="2975426"/>
                  <a:pt x="2443152" y="3022627"/>
                </a:cubicBezTo>
                <a:cubicBezTo>
                  <a:pt x="2395951" y="3069827"/>
                  <a:pt x="2331934" y="3096344"/>
                  <a:pt x="2265182" y="3096344"/>
                </a:cubicBezTo>
                <a:lnTo>
                  <a:pt x="251687" y="3096344"/>
                </a:lnTo>
                <a:cubicBezTo>
                  <a:pt x="184935" y="3096344"/>
                  <a:pt x="120918" y="3069827"/>
                  <a:pt x="73717" y="3022626"/>
                </a:cubicBezTo>
                <a:cubicBezTo>
                  <a:pt x="26517" y="2975425"/>
                  <a:pt x="0" y="2911408"/>
                  <a:pt x="0" y="2844656"/>
                </a:cubicBezTo>
                <a:lnTo>
                  <a:pt x="0" y="251687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2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7584" tIns="1466121" rIns="227584" bIns="846854" numCol="1" spcCol="1270" anchor="t" anchorCtr="1">
            <a:noAutofit/>
          </a:bodyPr>
          <a:lstStyle/>
          <a:p>
            <a:pPr lvl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专业知识</a:t>
            </a:r>
            <a:endParaRPr lang="zh-CN" altLang="en-US" sz="3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发展状况</a:t>
            </a:r>
            <a:endParaRPr lang="en-US" altLang="zh-CN" kern="12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知识目录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知识要点</a:t>
            </a:r>
            <a:endParaRPr lang="zh-CN" altLang="en-US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92462" y="1533394"/>
            <a:ext cx="1031082" cy="1031082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667389"/>
              <a:satOff val="12843"/>
              <a:lumOff val="-1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5941944" y="1347614"/>
            <a:ext cx="2516869" cy="3096344"/>
          </a:xfrm>
          <a:custGeom>
            <a:avLst/>
            <a:gdLst>
              <a:gd name="connsiteX0" fmla="*/ 0 w 2516869"/>
              <a:gd name="connsiteY0" fmla="*/ 251687 h 3096344"/>
              <a:gd name="connsiteX1" fmla="*/ 73718 w 2516869"/>
              <a:gd name="connsiteY1" fmla="*/ 73717 h 3096344"/>
              <a:gd name="connsiteX2" fmla="*/ 251688 w 2516869"/>
              <a:gd name="connsiteY2" fmla="*/ 0 h 3096344"/>
              <a:gd name="connsiteX3" fmla="*/ 2265182 w 2516869"/>
              <a:gd name="connsiteY3" fmla="*/ 0 h 3096344"/>
              <a:gd name="connsiteX4" fmla="*/ 2443152 w 2516869"/>
              <a:gd name="connsiteY4" fmla="*/ 73718 h 3096344"/>
              <a:gd name="connsiteX5" fmla="*/ 2516869 w 2516869"/>
              <a:gd name="connsiteY5" fmla="*/ 251688 h 3096344"/>
              <a:gd name="connsiteX6" fmla="*/ 2516869 w 2516869"/>
              <a:gd name="connsiteY6" fmla="*/ 2844657 h 3096344"/>
              <a:gd name="connsiteX7" fmla="*/ 2443152 w 2516869"/>
              <a:gd name="connsiteY7" fmla="*/ 3022627 h 3096344"/>
              <a:gd name="connsiteX8" fmla="*/ 2265182 w 2516869"/>
              <a:gd name="connsiteY8" fmla="*/ 3096344 h 3096344"/>
              <a:gd name="connsiteX9" fmla="*/ 251687 w 2516869"/>
              <a:gd name="connsiteY9" fmla="*/ 3096344 h 3096344"/>
              <a:gd name="connsiteX10" fmla="*/ 73717 w 2516869"/>
              <a:gd name="connsiteY10" fmla="*/ 3022626 h 3096344"/>
              <a:gd name="connsiteX11" fmla="*/ 0 w 2516869"/>
              <a:gd name="connsiteY11" fmla="*/ 2844656 h 3096344"/>
              <a:gd name="connsiteX12" fmla="*/ 0 w 2516869"/>
              <a:gd name="connsiteY12" fmla="*/ 251687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6869" h="3096344">
                <a:moveTo>
                  <a:pt x="0" y="251687"/>
                </a:moveTo>
                <a:cubicBezTo>
                  <a:pt x="0" y="184935"/>
                  <a:pt x="26517" y="120918"/>
                  <a:pt x="73718" y="73717"/>
                </a:cubicBezTo>
                <a:cubicBezTo>
                  <a:pt x="120919" y="26517"/>
                  <a:pt x="184936" y="0"/>
                  <a:pt x="251688" y="0"/>
                </a:cubicBezTo>
                <a:lnTo>
                  <a:pt x="2265182" y="0"/>
                </a:lnTo>
                <a:cubicBezTo>
                  <a:pt x="2331934" y="0"/>
                  <a:pt x="2395951" y="26517"/>
                  <a:pt x="2443152" y="73718"/>
                </a:cubicBezTo>
                <a:cubicBezTo>
                  <a:pt x="2490352" y="120919"/>
                  <a:pt x="2516869" y="184936"/>
                  <a:pt x="2516869" y="251688"/>
                </a:cubicBezTo>
                <a:lnTo>
                  <a:pt x="2516869" y="2844657"/>
                </a:lnTo>
                <a:cubicBezTo>
                  <a:pt x="2516869" y="2911409"/>
                  <a:pt x="2490352" y="2975426"/>
                  <a:pt x="2443152" y="3022627"/>
                </a:cubicBezTo>
                <a:cubicBezTo>
                  <a:pt x="2395951" y="3069827"/>
                  <a:pt x="2331934" y="3096344"/>
                  <a:pt x="2265182" y="3096344"/>
                </a:cubicBezTo>
                <a:lnTo>
                  <a:pt x="251687" y="3096344"/>
                </a:lnTo>
                <a:cubicBezTo>
                  <a:pt x="184935" y="3096344"/>
                  <a:pt x="120918" y="3069827"/>
                  <a:pt x="73717" y="3022626"/>
                </a:cubicBezTo>
                <a:cubicBezTo>
                  <a:pt x="26517" y="2975425"/>
                  <a:pt x="0" y="2911408"/>
                  <a:pt x="0" y="2844656"/>
                </a:cubicBezTo>
                <a:lnTo>
                  <a:pt x="0" y="251687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2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7584" tIns="1466121" rIns="227584" bIns="846854" numCol="1" spcCol="1270" anchor="t" anchorCtr="1">
            <a:noAutofit/>
          </a:bodyPr>
          <a:lstStyle/>
          <a:p>
            <a:pPr lvl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典型经验</a:t>
            </a:r>
            <a:endParaRPr lang="zh-CN" altLang="en-US" sz="3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经验类型</a:t>
            </a:r>
            <a:endParaRPr lang="en-US" altLang="zh-CN" kern="12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kern="1200" dirty="0" smtClean="0">
                <a:latin typeface="宋体" pitchFamily="2" charset="-122"/>
                <a:ea typeface="宋体" pitchFamily="2" charset="-122"/>
              </a:rPr>
              <a:t>经验吸收</a:t>
            </a:r>
            <a:endParaRPr lang="en-US" altLang="zh-CN" kern="1200" dirty="0" smtClean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经验运用</a:t>
            </a:r>
            <a:endParaRPr lang="zh-CN" altLang="en-US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24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84838" y="1533394"/>
            <a:ext cx="1031082" cy="1031082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34777"/>
              <a:satOff val="25687"/>
              <a:lumOff val="-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 </a:t>
            </a:r>
            <a:r>
              <a:rPr lang="zh-CN" altLang="en-US" dirty="0" smtClean="0"/>
              <a:t>操作技能训练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555776" y="1419621"/>
          <a:ext cx="4248472" cy="2952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868144" y="1419622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熟练使用办公软件</a:t>
            </a:r>
            <a:endParaRPr lang="en-US" altLang="zh-CN" sz="1600" dirty="0" smtClean="0"/>
          </a:p>
          <a:p>
            <a:r>
              <a:rPr lang="zh-CN" altLang="en-US" sz="1600" dirty="0" smtClean="0"/>
              <a:t>学会撰写工作计划与总结</a:t>
            </a:r>
            <a:endParaRPr lang="en-US" altLang="zh-CN" sz="1600" dirty="0" smtClean="0"/>
          </a:p>
          <a:p>
            <a:r>
              <a:rPr lang="zh-CN" altLang="en-US" sz="1600" dirty="0" smtClean="0"/>
              <a:t>学会怎么开会</a:t>
            </a:r>
            <a:endParaRPr lang="zh-CN" alt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702306" y="3363838"/>
            <a:ext cx="162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学会与上级沟通</a:t>
            </a:r>
            <a:endParaRPr lang="en-US" altLang="zh-CN" sz="1600" dirty="0" smtClean="0"/>
          </a:p>
          <a:p>
            <a:r>
              <a:rPr lang="zh-CN" altLang="en-US" sz="1600" dirty="0" smtClean="0"/>
              <a:t>学会与同事沟通</a:t>
            </a:r>
            <a:endParaRPr lang="en-US" altLang="zh-CN" sz="1600" dirty="0" smtClean="0"/>
          </a:p>
          <a:p>
            <a:r>
              <a:rPr lang="zh-CN" altLang="en-US" sz="1600" dirty="0" smtClean="0"/>
              <a:t>学会与客户沟通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3075806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各种礼仪的文化内涵</a:t>
            </a:r>
            <a:endParaRPr lang="en-US" altLang="zh-CN" sz="1600" dirty="0" smtClean="0"/>
          </a:p>
          <a:p>
            <a:r>
              <a:rPr lang="zh-CN" altLang="en-US" sz="1600" dirty="0" smtClean="0"/>
              <a:t>群体活动基本规则</a:t>
            </a:r>
            <a:endParaRPr lang="en-US" altLang="zh-CN" sz="1600" dirty="0" smtClean="0"/>
          </a:p>
          <a:p>
            <a:r>
              <a:rPr lang="zh-CN" altLang="en-US" sz="1600" dirty="0" smtClean="0"/>
              <a:t>个人形象与言谈举止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 </a:t>
            </a:r>
            <a:r>
              <a:rPr lang="zh-CN" altLang="en-US" dirty="0" smtClean="0"/>
              <a:t>文化融入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1403648" y="2013688"/>
            <a:ext cx="2430270" cy="243027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椭圆 7"/>
          <p:cNvSpPr/>
          <p:nvPr/>
        </p:nvSpPr>
        <p:spPr>
          <a:xfrm>
            <a:off x="1889702" y="2499742"/>
            <a:ext cx="1458162" cy="1458162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19932"/>
              <a:satOff val="22824"/>
              <a:lumOff val="-4216"/>
              <a:alphaOff val="0"/>
            </a:schemeClr>
          </a:fillRef>
          <a:effectRef idx="1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椭圆 8"/>
          <p:cNvSpPr/>
          <p:nvPr/>
        </p:nvSpPr>
        <p:spPr>
          <a:xfrm>
            <a:off x="2375756" y="2985796"/>
            <a:ext cx="486054" cy="486054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/>
          <p:nvPr/>
        </p:nvSpPr>
        <p:spPr>
          <a:xfrm>
            <a:off x="4238963" y="1203598"/>
            <a:ext cx="2466274" cy="708828"/>
          </a:xfrm>
          <a:custGeom>
            <a:avLst/>
            <a:gdLst>
              <a:gd name="connsiteX0" fmla="*/ 0 w 1215135"/>
              <a:gd name="connsiteY0" fmla="*/ 0 h 708828"/>
              <a:gd name="connsiteX1" fmla="*/ 1215135 w 1215135"/>
              <a:gd name="connsiteY1" fmla="*/ 0 h 708828"/>
              <a:gd name="connsiteX2" fmla="*/ 1215135 w 1215135"/>
              <a:gd name="connsiteY2" fmla="*/ 708828 h 708828"/>
              <a:gd name="connsiteX3" fmla="*/ 0 w 1215135"/>
              <a:gd name="connsiteY3" fmla="*/ 708828 h 708828"/>
              <a:gd name="connsiteX4" fmla="*/ 0 w 1215135"/>
              <a:gd name="connsiteY4" fmla="*/ 0 h 70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135" h="708828">
                <a:moveTo>
                  <a:pt x="0" y="0"/>
                </a:moveTo>
                <a:lnTo>
                  <a:pt x="1215135" y="0"/>
                </a:lnTo>
                <a:lnTo>
                  <a:pt x="1215135" y="708828"/>
                </a:lnTo>
                <a:lnTo>
                  <a:pt x="0" y="7088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0" tIns="25400" rIns="254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kern="1200" dirty="0" smtClean="0">
                <a:latin typeface="华文新魏" pitchFamily="2" charset="-122"/>
                <a:ea typeface="华文新魏" pitchFamily="2" charset="-122"/>
              </a:rPr>
              <a:t>个体价值观</a:t>
            </a:r>
            <a:endParaRPr lang="zh-CN" altLang="en-US" sz="3600" kern="1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直接连接符 10"/>
          <p:cNvSpPr/>
          <p:nvPr/>
        </p:nvSpPr>
        <p:spPr>
          <a:xfrm>
            <a:off x="3935179" y="1558012"/>
            <a:ext cx="3037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2" name="直接连接符 11"/>
          <p:cNvSpPr/>
          <p:nvPr/>
        </p:nvSpPr>
        <p:spPr>
          <a:xfrm rot="5400000">
            <a:off x="2441170" y="1736029"/>
            <a:ext cx="1670405" cy="13151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3" name="任意多边形 12"/>
          <p:cNvSpPr/>
          <p:nvPr/>
        </p:nvSpPr>
        <p:spPr>
          <a:xfrm>
            <a:off x="4238963" y="1912426"/>
            <a:ext cx="2466274" cy="708828"/>
          </a:xfrm>
          <a:custGeom>
            <a:avLst/>
            <a:gdLst>
              <a:gd name="connsiteX0" fmla="*/ 0 w 1215135"/>
              <a:gd name="connsiteY0" fmla="*/ 0 h 708828"/>
              <a:gd name="connsiteX1" fmla="*/ 1215135 w 1215135"/>
              <a:gd name="connsiteY1" fmla="*/ 0 h 708828"/>
              <a:gd name="connsiteX2" fmla="*/ 1215135 w 1215135"/>
              <a:gd name="connsiteY2" fmla="*/ 708828 h 708828"/>
              <a:gd name="connsiteX3" fmla="*/ 0 w 1215135"/>
              <a:gd name="connsiteY3" fmla="*/ 708828 h 708828"/>
              <a:gd name="connsiteX4" fmla="*/ 0 w 1215135"/>
              <a:gd name="connsiteY4" fmla="*/ 0 h 70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135" h="708828">
                <a:moveTo>
                  <a:pt x="0" y="0"/>
                </a:moveTo>
                <a:lnTo>
                  <a:pt x="1215135" y="0"/>
                </a:lnTo>
                <a:lnTo>
                  <a:pt x="1215135" y="708828"/>
                </a:lnTo>
                <a:lnTo>
                  <a:pt x="0" y="7088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0" tIns="25400" rIns="254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kern="1200" dirty="0" smtClean="0">
                <a:latin typeface="华文新魏" pitchFamily="2" charset="-122"/>
                <a:ea typeface="华文新魏" pitchFamily="2" charset="-122"/>
              </a:rPr>
              <a:t>企业价值观</a:t>
            </a:r>
            <a:endParaRPr lang="zh-CN" altLang="en-US" sz="3600" kern="1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直接连接符 13"/>
          <p:cNvSpPr/>
          <p:nvPr/>
        </p:nvSpPr>
        <p:spPr>
          <a:xfrm>
            <a:off x="3935179" y="2266841"/>
            <a:ext cx="3037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5" name="直接连接符 14"/>
          <p:cNvSpPr/>
          <p:nvPr/>
        </p:nvSpPr>
        <p:spPr>
          <a:xfrm rot="5400000">
            <a:off x="2799716" y="2433800"/>
            <a:ext cx="1301652" cy="966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6" name="任意多边形 15"/>
          <p:cNvSpPr/>
          <p:nvPr/>
        </p:nvSpPr>
        <p:spPr>
          <a:xfrm>
            <a:off x="4238963" y="2621255"/>
            <a:ext cx="2466274" cy="708828"/>
          </a:xfrm>
          <a:custGeom>
            <a:avLst/>
            <a:gdLst>
              <a:gd name="connsiteX0" fmla="*/ 0 w 1215135"/>
              <a:gd name="connsiteY0" fmla="*/ 0 h 708828"/>
              <a:gd name="connsiteX1" fmla="*/ 1215135 w 1215135"/>
              <a:gd name="connsiteY1" fmla="*/ 0 h 708828"/>
              <a:gd name="connsiteX2" fmla="*/ 1215135 w 1215135"/>
              <a:gd name="connsiteY2" fmla="*/ 708828 h 708828"/>
              <a:gd name="connsiteX3" fmla="*/ 0 w 1215135"/>
              <a:gd name="connsiteY3" fmla="*/ 708828 h 708828"/>
              <a:gd name="connsiteX4" fmla="*/ 0 w 1215135"/>
              <a:gd name="connsiteY4" fmla="*/ 0 h 70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135" h="708828">
                <a:moveTo>
                  <a:pt x="0" y="0"/>
                </a:moveTo>
                <a:lnTo>
                  <a:pt x="1215135" y="0"/>
                </a:lnTo>
                <a:lnTo>
                  <a:pt x="1215135" y="708828"/>
                </a:lnTo>
                <a:lnTo>
                  <a:pt x="0" y="70882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0" tIns="25400" rIns="254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kern="1200" dirty="0" smtClean="0">
                <a:latin typeface="华文新魏" pitchFamily="2" charset="-122"/>
                <a:ea typeface="华文新魏" pitchFamily="2" charset="-122"/>
              </a:rPr>
              <a:t>社会价值观</a:t>
            </a:r>
            <a:endParaRPr lang="zh-CN" altLang="en-US" sz="3600" kern="1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" name="直接连接符 16"/>
          <p:cNvSpPr/>
          <p:nvPr/>
        </p:nvSpPr>
        <p:spPr>
          <a:xfrm>
            <a:off x="3935179" y="2975669"/>
            <a:ext cx="3037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18" name="直接连接符 17"/>
          <p:cNvSpPr/>
          <p:nvPr/>
        </p:nvSpPr>
        <p:spPr>
          <a:xfrm rot="5400000">
            <a:off x="3158707" y="3131004"/>
            <a:ext cx="929983" cy="6185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83968" y="3867894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企业文化是企业长期发展过程中形成的，被全体员工认可并信任的智慧。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 </a:t>
            </a:r>
            <a:r>
              <a:rPr lang="zh-CN" altLang="en-US" dirty="0" smtClean="0"/>
              <a:t>择业</a:t>
            </a:r>
            <a:r>
              <a:rPr lang="en-US" altLang="zh-CN" dirty="0" smtClean="0"/>
              <a:t>·</a:t>
            </a:r>
            <a:r>
              <a:rPr lang="zh-CN" altLang="en-US" dirty="0" smtClean="0"/>
              <a:t>就业</a:t>
            </a:r>
            <a:r>
              <a:rPr lang="en-US" altLang="zh-CN" dirty="0" smtClean="0"/>
              <a:t>·</a:t>
            </a:r>
            <a:r>
              <a:rPr lang="zh-CN" altLang="en-US" dirty="0" smtClean="0"/>
              <a:t>从业</a:t>
            </a:r>
            <a:r>
              <a:rPr lang="en-US" altLang="zh-CN" dirty="0" smtClean="0"/>
              <a:t>·</a:t>
            </a:r>
            <a:r>
              <a:rPr lang="zh-CN" altLang="en-US" dirty="0" smtClean="0"/>
              <a:t>创业</a:t>
            </a:r>
            <a:endParaRPr lang="zh-CN" altLang="en-US" dirty="0"/>
          </a:p>
        </p:txBody>
      </p:sp>
      <p:sp>
        <p:nvSpPr>
          <p:cNvPr id="7" name="流程图: 显示 6"/>
          <p:cNvSpPr/>
          <p:nvPr/>
        </p:nvSpPr>
        <p:spPr>
          <a:xfrm rot="21600000">
            <a:off x="830652" y="1563635"/>
            <a:ext cx="1805721" cy="2664298"/>
          </a:xfrm>
          <a:prstGeom prst="flowChartDisplay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3200" tIns="360000" rIns="43200" bIns="360000" numCol="1" spcCol="1270" anchor="t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500" b="1" kern="1200" dirty="0" smtClean="0">
                <a:latin typeface="宋体" pitchFamily="2" charset="-122"/>
                <a:ea typeface="宋体" pitchFamily="2" charset="-122"/>
              </a:rPr>
              <a:t>择业</a:t>
            </a:r>
            <a:endParaRPr lang="zh-CN" altLang="en-US" sz="3500" b="1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1200150">
              <a:lnSpc>
                <a:spcPct val="3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700" b="1" kern="1200" dirty="0" smtClean="0">
                <a:latin typeface="+mn-ea"/>
              </a:rPr>
              <a:t>思考</a:t>
            </a:r>
            <a:endParaRPr lang="zh-CN" altLang="en-US" sz="2700" b="1" kern="1200" dirty="0">
              <a:latin typeface="+mn-ea"/>
            </a:endParaRPr>
          </a:p>
          <a:p>
            <a:pPr marL="228600" lvl="1" indent="-228600" algn="ctr" defTabSz="12001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27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流程图: 显示 7"/>
          <p:cNvSpPr/>
          <p:nvPr/>
        </p:nvSpPr>
        <p:spPr>
          <a:xfrm rot="21600000">
            <a:off x="2771800" y="1563635"/>
            <a:ext cx="1805721" cy="2664298"/>
          </a:xfrm>
          <a:prstGeom prst="flowChartDisplay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279955"/>
              <a:satOff val="15216"/>
              <a:lumOff val="-2811"/>
              <a:alphaOff val="0"/>
            </a:schemeClr>
          </a:fillRef>
          <a:effectRef idx="1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3200" tIns="360000" rIns="43200" bIns="360000" numCol="1" spcCol="1270" anchor="t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500" b="1" kern="1200" dirty="0" smtClean="0">
                <a:latin typeface="宋体" pitchFamily="2" charset="-122"/>
                <a:ea typeface="宋体" pitchFamily="2" charset="-122"/>
              </a:rPr>
              <a:t>就业</a:t>
            </a:r>
            <a:endParaRPr lang="zh-CN" altLang="en-US" sz="3500" b="1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1200150">
              <a:lnSpc>
                <a:spcPct val="3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700" b="1" kern="1200" dirty="0" smtClean="0">
                <a:latin typeface="+mn-ea"/>
              </a:rPr>
              <a:t>适应</a:t>
            </a:r>
            <a:endParaRPr lang="zh-CN" altLang="en-US" sz="2700" b="1" kern="1200" dirty="0">
              <a:latin typeface="+mn-ea"/>
            </a:endParaRPr>
          </a:p>
          <a:p>
            <a:pPr marL="228600" lvl="1" indent="-228600" algn="ctr" defTabSz="12001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27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流程图: 显示 8"/>
          <p:cNvSpPr/>
          <p:nvPr/>
        </p:nvSpPr>
        <p:spPr>
          <a:xfrm rot="21600000">
            <a:off x="4712950" y="1563635"/>
            <a:ext cx="1805721" cy="2664298"/>
          </a:xfrm>
          <a:prstGeom prst="flowChartDisplay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559909"/>
              <a:satOff val="30431"/>
              <a:lumOff val="-5621"/>
              <a:alphaOff val="0"/>
            </a:schemeClr>
          </a:fillRef>
          <a:effectRef idx="1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3200" tIns="360000" rIns="43200" bIns="360000" numCol="1" spcCol="1270" anchor="t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500" b="1" kern="1200" dirty="0" smtClean="0">
                <a:latin typeface="宋体" pitchFamily="2" charset="-122"/>
                <a:ea typeface="宋体" pitchFamily="2" charset="-122"/>
              </a:rPr>
              <a:t>从业</a:t>
            </a:r>
            <a:endParaRPr lang="zh-CN" altLang="en-US" sz="3500" b="1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1200150">
              <a:lnSpc>
                <a:spcPct val="3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700" b="1" kern="1200" dirty="0" smtClean="0">
                <a:latin typeface="+mn-ea"/>
              </a:rPr>
              <a:t>实践</a:t>
            </a:r>
            <a:endParaRPr lang="zh-CN" altLang="en-US" sz="2700" b="1" kern="1200" dirty="0">
              <a:latin typeface="+mn-ea"/>
            </a:endParaRPr>
          </a:p>
        </p:txBody>
      </p:sp>
      <p:sp>
        <p:nvSpPr>
          <p:cNvPr id="10" name="流程图: 显示 9"/>
          <p:cNvSpPr/>
          <p:nvPr/>
        </p:nvSpPr>
        <p:spPr>
          <a:xfrm rot="21600000">
            <a:off x="6654099" y="1563635"/>
            <a:ext cx="1805721" cy="2664298"/>
          </a:xfrm>
          <a:prstGeom prst="flowChartDisplay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43200" tIns="360000" rIns="43200" bIns="360000" numCol="1" spcCol="1270" anchor="t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500" b="1" kern="1200" dirty="0" smtClean="0">
                <a:latin typeface="宋体" pitchFamily="2" charset="-122"/>
                <a:ea typeface="宋体" pitchFamily="2" charset="-122"/>
              </a:rPr>
              <a:t>创业</a:t>
            </a:r>
            <a:endParaRPr lang="zh-CN" altLang="en-US" sz="3500" b="1" kern="1200" dirty="0">
              <a:latin typeface="宋体" pitchFamily="2" charset="-122"/>
              <a:ea typeface="宋体" pitchFamily="2" charset="-122"/>
            </a:endParaRPr>
          </a:p>
          <a:p>
            <a:pPr marL="228600" lvl="1" indent="-228600" algn="ctr" defTabSz="1200150">
              <a:lnSpc>
                <a:spcPct val="3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700" b="1" kern="1200" dirty="0" smtClean="0">
                <a:latin typeface="+mn-ea"/>
              </a:rPr>
              <a:t>创造</a:t>
            </a:r>
            <a:endParaRPr lang="zh-CN" altLang="en-US" sz="2700" b="1" kern="1200" dirty="0">
              <a:latin typeface="+mn-ea"/>
            </a:endParaRPr>
          </a:p>
          <a:p>
            <a:pPr marL="228600" lvl="1" indent="-228600" algn="ctr" defTabSz="12001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2700" kern="1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1800" y="2643758"/>
            <a:ext cx="3888432" cy="792088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/>
              <a:t>赞叹学习志愿</a:t>
            </a:r>
            <a:endParaRPr lang="zh-CN" altLang="en-US" sz="4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9832" y="1635646"/>
            <a:ext cx="3157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cap="all" dirty="0" smtClean="0">
                <a:solidFill>
                  <a:srgbClr val="4E3B3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THE END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>
            <a:off x="539552" y="555526"/>
            <a:ext cx="8064896" cy="4104456"/>
          </a:xfrm>
          <a:prstGeom prst="teardrop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 descr="http://pic.shejiben.com/caizhi/day_130218/20130218_fd43175909afcf2bec16cdtwVByJz7M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19672" y="1802014"/>
            <a:ext cx="2592288" cy="13944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1920" y="2211710"/>
            <a:ext cx="3888432" cy="62865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事业与职业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656" y="699542"/>
            <a:ext cx="86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cap="all" dirty="0" smtClean="0">
                <a:solidFill>
                  <a:srgbClr val="4E3B3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endParaRPr lang="zh-CN" alt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 </a:t>
            </a:r>
            <a:r>
              <a:rPr lang="zh-CN" altLang="en-US" dirty="0" smtClean="0"/>
              <a:t>事业的概念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043608" y="1419622"/>
            <a:ext cx="7200800" cy="927532"/>
          </a:xfrm>
          <a:custGeom>
            <a:avLst/>
            <a:gdLst>
              <a:gd name="connsiteX0" fmla="*/ 0 w 7200800"/>
              <a:gd name="connsiteY0" fmla="*/ 92753 h 927532"/>
              <a:gd name="connsiteX1" fmla="*/ 27167 w 7200800"/>
              <a:gd name="connsiteY1" fmla="*/ 27167 h 927532"/>
              <a:gd name="connsiteX2" fmla="*/ 92753 w 7200800"/>
              <a:gd name="connsiteY2" fmla="*/ 0 h 927532"/>
              <a:gd name="connsiteX3" fmla="*/ 7108047 w 7200800"/>
              <a:gd name="connsiteY3" fmla="*/ 0 h 927532"/>
              <a:gd name="connsiteX4" fmla="*/ 7173633 w 7200800"/>
              <a:gd name="connsiteY4" fmla="*/ 27167 h 927532"/>
              <a:gd name="connsiteX5" fmla="*/ 7200800 w 7200800"/>
              <a:gd name="connsiteY5" fmla="*/ 92753 h 927532"/>
              <a:gd name="connsiteX6" fmla="*/ 7200800 w 7200800"/>
              <a:gd name="connsiteY6" fmla="*/ 834779 h 927532"/>
              <a:gd name="connsiteX7" fmla="*/ 7173633 w 7200800"/>
              <a:gd name="connsiteY7" fmla="*/ 900365 h 927532"/>
              <a:gd name="connsiteX8" fmla="*/ 7108047 w 7200800"/>
              <a:gd name="connsiteY8" fmla="*/ 927532 h 927532"/>
              <a:gd name="connsiteX9" fmla="*/ 92753 w 7200800"/>
              <a:gd name="connsiteY9" fmla="*/ 927532 h 927532"/>
              <a:gd name="connsiteX10" fmla="*/ 27167 w 7200800"/>
              <a:gd name="connsiteY10" fmla="*/ 900365 h 927532"/>
              <a:gd name="connsiteX11" fmla="*/ 0 w 7200800"/>
              <a:gd name="connsiteY11" fmla="*/ 834779 h 927532"/>
              <a:gd name="connsiteX12" fmla="*/ 0 w 7200800"/>
              <a:gd name="connsiteY12" fmla="*/ 92753 h 92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0800" h="927532">
                <a:moveTo>
                  <a:pt x="0" y="92753"/>
                </a:moveTo>
                <a:cubicBezTo>
                  <a:pt x="0" y="68153"/>
                  <a:pt x="9772" y="44561"/>
                  <a:pt x="27167" y="27167"/>
                </a:cubicBezTo>
                <a:cubicBezTo>
                  <a:pt x="44562" y="9772"/>
                  <a:pt x="68154" y="0"/>
                  <a:pt x="92753" y="0"/>
                </a:cubicBezTo>
                <a:lnTo>
                  <a:pt x="7108047" y="0"/>
                </a:lnTo>
                <a:cubicBezTo>
                  <a:pt x="7132647" y="0"/>
                  <a:pt x="7156239" y="9772"/>
                  <a:pt x="7173633" y="27167"/>
                </a:cubicBezTo>
                <a:cubicBezTo>
                  <a:pt x="7191028" y="44562"/>
                  <a:pt x="7200800" y="68154"/>
                  <a:pt x="7200800" y="92753"/>
                </a:cubicBezTo>
                <a:lnTo>
                  <a:pt x="7200800" y="834779"/>
                </a:lnTo>
                <a:cubicBezTo>
                  <a:pt x="7200800" y="859379"/>
                  <a:pt x="7191028" y="882971"/>
                  <a:pt x="7173633" y="900365"/>
                </a:cubicBezTo>
                <a:cubicBezTo>
                  <a:pt x="7156238" y="917760"/>
                  <a:pt x="7132646" y="927532"/>
                  <a:pt x="7108047" y="927532"/>
                </a:cubicBezTo>
                <a:lnTo>
                  <a:pt x="92753" y="927532"/>
                </a:lnTo>
                <a:cubicBezTo>
                  <a:pt x="68153" y="927532"/>
                  <a:pt x="44561" y="917760"/>
                  <a:pt x="27167" y="900365"/>
                </a:cubicBezTo>
                <a:cubicBezTo>
                  <a:pt x="9772" y="882970"/>
                  <a:pt x="0" y="859378"/>
                  <a:pt x="0" y="834779"/>
                </a:cubicBezTo>
                <a:lnTo>
                  <a:pt x="0" y="9275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609113" tIns="76200" rIns="76201" bIns="76200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所从事或</a:t>
            </a:r>
            <a:r>
              <a:rPr lang="zh-CN" altLang="en-US" sz="2000" b="0" kern="1200" dirty="0" smtClean="0">
                <a:latin typeface="华文中宋" pitchFamily="2" charset="-122"/>
                <a:ea typeface="华文中宋" pitchFamily="2" charset="-122"/>
              </a:rPr>
              <a:t>经营的</a:t>
            </a: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事情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13301" y="1512375"/>
            <a:ext cx="838417" cy="742026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 8"/>
          <p:cNvSpPr/>
          <p:nvPr/>
        </p:nvSpPr>
        <p:spPr>
          <a:xfrm>
            <a:off x="1043608" y="2439907"/>
            <a:ext cx="7200800" cy="927532"/>
          </a:xfrm>
          <a:custGeom>
            <a:avLst/>
            <a:gdLst>
              <a:gd name="connsiteX0" fmla="*/ 0 w 7200800"/>
              <a:gd name="connsiteY0" fmla="*/ 92753 h 927532"/>
              <a:gd name="connsiteX1" fmla="*/ 27167 w 7200800"/>
              <a:gd name="connsiteY1" fmla="*/ 27167 h 927532"/>
              <a:gd name="connsiteX2" fmla="*/ 92753 w 7200800"/>
              <a:gd name="connsiteY2" fmla="*/ 0 h 927532"/>
              <a:gd name="connsiteX3" fmla="*/ 7108047 w 7200800"/>
              <a:gd name="connsiteY3" fmla="*/ 0 h 927532"/>
              <a:gd name="connsiteX4" fmla="*/ 7173633 w 7200800"/>
              <a:gd name="connsiteY4" fmla="*/ 27167 h 927532"/>
              <a:gd name="connsiteX5" fmla="*/ 7200800 w 7200800"/>
              <a:gd name="connsiteY5" fmla="*/ 92753 h 927532"/>
              <a:gd name="connsiteX6" fmla="*/ 7200800 w 7200800"/>
              <a:gd name="connsiteY6" fmla="*/ 834779 h 927532"/>
              <a:gd name="connsiteX7" fmla="*/ 7173633 w 7200800"/>
              <a:gd name="connsiteY7" fmla="*/ 900365 h 927532"/>
              <a:gd name="connsiteX8" fmla="*/ 7108047 w 7200800"/>
              <a:gd name="connsiteY8" fmla="*/ 927532 h 927532"/>
              <a:gd name="connsiteX9" fmla="*/ 92753 w 7200800"/>
              <a:gd name="connsiteY9" fmla="*/ 927532 h 927532"/>
              <a:gd name="connsiteX10" fmla="*/ 27167 w 7200800"/>
              <a:gd name="connsiteY10" fmla="*/ 900365 h 927532"/>
              <a:gd name="connsiteX11" fmla="*/ 0 w 7200800"/>
              <a:gd name="connsiteY11" fmla="*/ 834779 h 927532"/>
              <a:gd name="connsiteX12" fmla="*/ 0 w 7200800"/>
              <a:gd name="connsiteY12" fmla="*/ 92753 h 92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0800" h="927532">
                <a:moveTo>
                  <a:pt x="0" y="92753"/>
                </a:moveTo>
                <a:cubicBezTo>
                  <a:pt x="0" y="68153"/>
                  <a:pt x="9772" y="44561"/>
                  <a:pt x="27167" y="27167"/>
                </a:cubicBezTo>
                <a:cubicBezTo>
                  <a:pt x="44562" y="9772"/>
                  <a:pt x="68154" y="0"/>
                  <a:pt x="92753" y="0"/>
                </a:cubicBezTo>
                <a:lnTo>
                  <a:pt x="7108047" y="0"/>
                </a:lnTo>
                <a:cubicBezTo>
                  <a:pt x="7132647" y="0"/>
                  <a:pt x="7156239" y="9772"/>
                  <a:pt x="7173633" y="27167"/>
                </a:cubicBezTo>
                <a:cubicBezTo>
                  <a:pt x="7191028" y="44562"/>
                  <a:pt x="7200800" y="68154"/>
                  <a:pt x="7200800" y="92753"/>
                </a:cubicBezTo>
                <a:lnTo>
                  <a:pt x="7200800" y="834779"/>
                </a:lnTo>
                <a:cubicBezTo>
                  <a:pt x="7200800" y="859379"/>
                  <a:pt x="7191028" y="882971"/>
                  <a:pt x="7173633" y="900365"/>
                </a:cubicBezTo>
                <a:cubicBezTo>
                  <a:pt x="7156238" y="917760"/>
                  <a:pt x="7132646" y="927532"/>
                  <a:pt x="7108047" y="927532"/>
                </a:cubicBezTo>
                <a:lnTo>
                  <a:pt x="92753" y="927532"/>
                </a:lnTo>
                <a:cubicBezTo>
                  <a:pt x="68153" y="927532"/>
                  <a:pt x="44561" y="917760"/>
                  <a:pt x="27167" y="900365"/>
                </a:cubicBezTo>
                <a:cubicBezTo>
                  <a:pt x="9772" y="882970"/>
                  <a:pt x="0" y="859378"/>
                  <a:pt x="0" y="834779"/>
                </a:cubicBezTo>
                <a:lnTo>
                  <a:pt x="0" y="9275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419932"/>
              <a:satOff val="22824"/>
              <a:lumOff val="-4216"/>
              <a:alphaOff val="0"/>
            </a:schemeClr>
          </a:fillRef>
          <a:effectRef idx="1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609113" tIns="76200" rIns="76201" bIns="762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具有一定目标、规模和系统的对社会发展有影响的经常活动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13301" y="2532661"/>
            <a:ext cx="838417" cy="742026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667389"/>
              <a:satOff val="12843"/>
              <a:lumOff val="-1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1043608" y="3460193"/>
            <a:ext cx="7200800" cy="927532"/>
          </a:xfrm>
          <a:custGeom>
            <a:avLst/>
            <a:gdLst>
              <a:gd name="connsiteX0" fmla="*/ 0 w 7200800"/>
              <a:gd name="connsiteY0" fmla="*/ 92753 h 927532"/>
              <a:gd name="connsiteX1" fmla="*/ 27167 w 7200800"/>
              <a:gd name="connsiteY1" fmla="*/ 27167 h 927532"/>
              <a:gd name="connsiteX2" fmla="*/ 92753 w 7200800"/>
              <a:gd name="connsiteY2" fmla="*/ 0 h 927532"/>
              <a:gd name="connsiteX3" fmla="*/ 7108047 w 7200800"/>
              <a:gd name="connsiteY3" fmla="*/ 0 h 927532"/>
              <a:gd name="connsiteX4" fmla="*/ 7173633 w 7200800"/>
              <a:gd name="connsiteY4" fmla="*/ 27167 h 927532"/>
              <a:gd name="connsiteX5" fmla="*/ 7200800 w 7200800"/>
              <a:gd name="connsiteY5" fmla="*/ 92753 h 927532"/>
              <a:gd name="connsiteX6" fmla="*/ 7200800 w 7200800"/>
              <a:gd name="connsiteY6" fmla="*/ 834779 h 927532"/>
              <a:gd name="connsiteX7" fmla="*/ 7173633 w 7200800"/>
              <a:gd name="connsiteY7" fmla="*/ 900365 h 927532"/>
              <a:gd name="connsiteX8" fmla="*/ 7108047 w 7200800"/>
              <a:gd name="connsiteY8" fmla="*/ 927532 h 927532"/>
              <a:gd name="connsiteX9" fmla="*/ 92753 w 7200800"/>
              <a:gd name="connsiteY9" fmla="*/ 927532 h 927532"/>
              <a:gd name="connsiteX10" fmla="*/ 27167 w 7200800"/>
              <a:gd name="connsiteY10" fmla="*/ 900365 h 927532"/>
              <a:gd name="connsiteX11" fmla="*/ 0 w 7200800"/>
              <a:gd name="connsiteY11" fmla="*/ 834779 h 927532"/>
              <a:gd name="connsiteX12" fmla="*/ 0 w 7200800"/>
              <a:gd name="connsiteY12" fmla="*/ 92753 h 92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0800" h="927532">
                <a:moveTo>
                  <a:pt x="0" y="92753"/>
                </a:moveTo>
                <a:cubicBezTo>
                  <a:pt x="0" y="68153"/>
                  <a:pt x="9772" y="44561"/>
                  <a:pt x="27167" y="27167"/>
                </a:cubicBezTo>
                <a:cubicBezTo>
                  <a:pt x="44562" y="9772"/>
                  <a:pt x="68154" y="0"/>
                  <a:pt x="92753" y="0"/>
                </a:cubicBezTo>
                <a:lnTo>
                  <a:pt x="7108047" y="0"/>
                </a:lnTo>
                <a:cubicBezTo>
                  <a:pt x="7132647" y="0"/>
                  <a:pt x="7156239" y="9772"/>
                  <a:pt x="7173633" y="27167"/>
                </a:cubicBezTo>
                <a:cubicBezTo>
                  <a:pt x="7191028" y="44562"/>
                  <a:pt x="7200800" y="68154"/>
                  <a:pt x="7200800" y="92753"/>
                </a:cubicBezTo>
                <a:lnTo>
                  <a:pt x="7200800" y="834779"/>
                </a:lnTo>
                <a:cubicBezTo>
                  <a:pt x="7200800" y="859379"/>
                  <a:pt x="7191028" y="882971"/>
                  <a:pt x="7173633" y="900365"/>
                </a:cubicBezTo>
                <a:cubicBezTo>
                  <a:pt x="7156238" y="917760"/>
                  <a:pt x="7132646" y="927532"/>
                  <a:pt x="7108047" y="927532"/>
                </a:cubicBezTo>
                <a:lnTo>
                  <a:pt x="92753" y="927532"/>
                </a:lnTo>
                <a:cubicBezTo>
                  <a:pt x="68153" y="927532"/>
                  <a:pt x="44561" y="917760"/>
                  <a:pt x="27167" y="900365"/>
                </a:cubicBezTo>
                <a:cubicBezTo>
                  <a:pt x="9772" y="882970"/>
                  <a:pt x="0" y="859378"/>
                  <a:pt x="0" y="834779"/>
                </a:cubicBezTo>
                <a:lnTo>
                  <a:pt x="0" y="92753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609113" tIns="76200" rIns="76201" bIns="762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latin typeface="华文中宋" pitchFamily="2" charset="-122"/>
                <a:ea typeface="华文中宋" pitchFamily="2" charset="-122"/>
              </a:rPr>
              <a:t>一辈子做的那几件大事</a:t>
            </a:r>
            <a:endParaRPr lang="zh-CN" altLang="en-US" sz="20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13301" y="3552946"/>
            <a:ext cx="838417" cy="742026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34777"/>
              <a:satOff val="25687"/>
              <a:lumOff val="-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做事业的意义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776842" y="3075806"/>
            <a:ext cx="2375327" cy="1296144"/>
          </a:xfrm>
          <a:prstGeom prst="roundRect">
            <a:avLst>
              <a:gd name="adj" fmla="val 7073"/>
            </a:avLst>
          </a:prstGeom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567" tIns="140607" rIns="74567" bIns="33020" numCol="1" spcCol="1270" anchor="ctr" anchorCtr="0">
            <a:noAutofit/>
          </a:bodyPr>
          <a:lstStyle/>
          <a:p>
            <a:pPr marL="0" lvl="1" defTabSz="11557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2400" kern="1200" dirty="0" smtClean="0"/>
              <a:t>人生有意义，做事业才有意义</a:t>
            </a:r>
            <a:r>
              <a:rPr lang="zh-CN" altLang="en-US" sz="2400" kern="1200" dirty="0" smtClean="0"/>
              <a:t>。</a:t>
            </a:r>
            <a:endParaRPr lang="zh-CN" altLang="en-US" sz="2400" kern="1200" dirty="0"/>
          </a:p>
        </p:txBody>
      </p:sp>
      <p:sp>
        <p:nvSpPr>
          <p:cNvPr id="10" name="圆角矩形 9"/>
          <p:cNvSpPr/>
          <p:nvPr/>
        </p:nvSpPr>
        <p:spPr>
          <a:xfrm>
            <a:off x="3301377" y="3075806"/>
            <a:ext cx="2422751" cy="1296144"/>
          </a:xfrm>
          <a:prstGeom prst="roundRect">
            <a:avLst>
              <a:gd name="adj" fmla="val 7073"/>
            </a:avLst>
          </a:prstGeom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567" tIns="140607" rIns="74567" bIns="33020" numCol="1" spcCol="1270" anchor="ctr" anchorCtr="0">
            <a:noAutofit/>
          </a:bodyPr>
          <a:lstStyle/>
          <a:p>
            <a:pPr marL="0" lvl="1" defTabSz="11557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2400" kern="1200" dirty="0" smtClean="0"/>
              <a:t>事业不分大小，做到极致就好</a:t>
            </a:r>
            <a:r>
              <a:rPr lang="zh-CN" altLang="en-US" sz="2400" kern="1200" dirty="0" smtClean="0"/>
              <a:t>。</a:t>
            </a:r>
            <a:endParaRPr lang="zh-CN" altLang="en-US" sz="2400" kern="1200" dirty="0"/>
          </a:p>
        </p:txBody>
      </p:sp>
      <p:sp>
        <p:nvSpPr>
          <p:cNvPr id="13" name="圆角矩形 12"/>
          <p:cNvSpPr/>
          <p:nvPr/>
        </p:nvSpPr>
        <p:spPr>
          <a:xfrm>
            <a:off x="5869081" y="3075806"/>
            <a:ext cx="2375327" cy="1296144"/>
          </a:xfrm>
          <a:prstGeom prst="roundRect">
            <a:avLst>
              <a:gd name="adj" fmla="val 5274"/>
            </a:avLst>
          </a:prstGeom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567" tIns="140607" rIns="74567" bIns="33020" numCol="1" spcCol="1270" anchor="ctr" anchorCtr="0">
            <a:noAutofit/>
          </a:bodyPr>
          <a:lstStyle/>
          <a:p>
            <a:pPr marL="0" lvl="1" defTabSz="11557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2400" kern="1200" dirty="0" smtClean="0"/>
              <a:t>每个人生来都有做事业的权利与义务</a:t>
            </a:r>
            <a:r>
              <a:rPr lang="zh-CN" altLang="en-US" sz="2400" kern="1200" dirty="0" smtClean="0"/>
              <a:t>。</a:t>
            </a:r>
            <a:endParaRPr lang="zh-CN" altLang="en-US" sz="2400" kern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1026" name="Picture 2" descr="http://img.gsxservice.com/8960510_laz76h2t.jpeg"/>
          <p:cNvPicPr>
            <a:picLocks noChangeAspect="1" noChangeArrowheads="1"/>
          </p:cNvPicPr>
          <p:nvPr/>
        </p:nvPicPr>
        <p:blipFill>
          <a:blip r:embed="rId2" cstate="print"/>
          <a:srcRect t="21392" b="14434"/>
          <a:stretch>
            <a:fillRect/>
          </a:stretch>
        </p:blipFill>
        <p:spPr bwMode="auto">
          <a:xfrm flipH="1">
            <a:off x="766209" y="1419622"/>
            <a:ext cx="2391554" cy="10081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s4.sinaimg.cn/mw690/006p1SGWty6ZGNoqNzle3&amp;690"/>
          <p:cNvPicPr>
            <a:picLocks noChangeAspect="1" noChangeArrowheads="1"/>
          </p:cNvPicPr>
          <p:nvPr/>
        </p:nvPicPr>
        <p:blipFill>
          <a:blip r:embed="rId3" cstate="print"/>
          <a:srcRect t="11471" r="3375"/>
          <a:stretch>
            <a:fillRect/>
          </a:stretch>
        </p:blipFill>
        <p:spPr bwMode="auto">
          <a:xfrm>
            <a:off x="3305332" y="1419622"/>
            <a:ext cx="2418796" cy="10307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http://a.36krcnd.com/photo/2014/7feb238c109f4bf9e515d6b0a04839e8.jpg"/>
          <p:cNvPicPr>
            <a:picLocks noChangeAspect="1" noChangeArrowheads="1"/>
          </p:cNvPicPr>
          <p:nvPr/>
        </p:nvPicPr>
        <p:blipFill>
          <a:blip r:embed="rId4" cstate="print"/>
          <a:srcRect t="26471" r="2941" b="11765"/>
          <a:stretch>
            <a:fillRect/>
          </a:stretch>
        </p:blipFill>
        <p:spPr bwMode="auto">
          <a:xfrm>
            <a:off x="5868144" y="1419622"/>
            <a:ext cx="2376264" cy="10081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燕尾形 18"/>
          <p:cNvSpPr/>
          <p:nvPr/>
        </p:nvSpPr>
        <p:spPr>
          <a:xfrm rot="5400000">
            <a:off x="1727684" y="2423629"/>
            <a:ext cx="432048" cy="648072"/>
          </a:xfrm>
          <a:prstGeom prst="chevron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4319972" y="2423629"/>
            <a:ext cx="432048" cy="648072"/>
          </a:xfrm>
          <a:prstGeom prst="chevron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 rot="5400000">
            <a:off x="6912260" y="2423629"/>
            <a:ext cx="432048" cy="648072"/>
          </a:xfrm>
          <a:prstGeom prst="chevron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 </a:t>
            </a:r>
            <a:r>
              <a:rPr lang="zh-CN" altLang="en-US" dirty="0" smtClean="0"/>
              <a:t>心理压力与人生观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95536" y="843558"/>
          <a:ext cx="4568236" cy="4104456"/>
        </p:xfrm>
        <a:graphic>
          <a:graphicData uri="http://schemas.openxmlformats.org/presentationml/2006/ole">
            <p:oleObj spid="_x0000_s1025" name="Visio" r:id="rId3" imgW="4354686" imgH="3931583" progId="Visio.Drawing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1801148"/>
            <a:ext cx="3600400" cy="98488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人生是有意义的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人生使命：学习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创新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教导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心理压力＝｜行为偏离值－本愿｜</a:t>
            </a:r>
            <a:endParaRPr lang="en-US" altLang="zh-CN" sz="16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3817372"/>
            <a:ext cx="3600400" cy="33855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如果不学习，我们将面临哪些压力？</a:t>
            </a:r>
            <a:endParaRPr lang="zh-CN" altLang="en-US" sz="1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2040" y="122508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结论</a:t>
            </a:r>
            <a:r>
              <a:rPr lang="en-US" altLang="zh-CN" sz="2400" dirty="0" smtClean="0">
                <a:solidFill>
                  <a:srgbClr val="FF0000"/>
                </a:solidFill>
              </a:rPr>
              <a:t>】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4932040" y="324130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问题</a:t>
            </a:r>
            <a:r>
              <a:rPr lang="en-US" altLang="zh-CN" sz="2400" dirty="0" smtClean="0">
                <a:solidFill>
                  <a:srgbClr val="FF0000"/>
                </a:solidFill>
              </a:rPr>
              <a:t>】</a:t>
            </a:r>
            <a:endParaRPr lang="en-US" altLang="zh-CN" sz="28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 </a:t>
            </a:r>
            <a:r>
              <a:rPr lang="zh-CN" altLang="en-US" dirty="0" smtClean="0"/>
              <a:t>职业及相关概念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>
            <a:off x="1211026" y="1203598"/>
            <a:ext cx="6793953" cy="3206725"/>
          </a:xfrm>
          <a:prstGeom prst="rightArrow">
            <a:avLst/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多边形 7"/>
          <p:cNvSpPr/>
          <p:nvPr/>
        </p:nvSpPr>
        <p:spPr>
          <a:xfrm>
            <a:off x="613121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职业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778295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139977"/>
              <a:satOff val="7608"/>
              <a:lumOff val="-1405"/>
              <a:alphaOff val="0"/>
            </a:schemeClr>
          </a:fillRef>
          <a:effectRef idx="1">
            <a:schemeClr val="accent5">
              <a:hueOff val="-139977"/>
              <a:satOff val="7608"/>
              <a:lumOff val="-140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职能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943469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279955"/>
              <a:satOff val="15216"/>
              <a:lumOff val="-2811"/>
              <a:alphaOff val="0"/>
            </a:schemeClr>
          </a:fillRef>
          <a:effectRef idx="1">
            <a:schemeClr val="accent5">
              <a:hueOff val="-279955"/>
              <a:satOff val="15216"/>
              <a:lumOff val="-281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职责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108643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419932"/>
              <a:satOff val="22824"/>
              <a:lumOff val="-4216"/>
              <a:alphaOff val="0"/>
            </a:schemeClr>
          </a:fillRef>
          <a:effectRef idx="1">
            <a:schemeClr val="accent5">
              <a:hueOff val="-419932"/>
              <a:satOff val="22824"/>
              <a:lumOff val="-4216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职权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73817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559909"/>
              <a:satOff val="30431"/>
              <a:lumOff val="-5621"/>
              <a:alphaOff val="0"/>
            </a:schemeClr>
          </a:fillRef>
          <a:effectRef idx="1">
            <a:schemeClr val="accent5">
              <a:hueOff val="-559909"/>
              <a:satOff val="30431"/>
              <a:lumOff val="-5621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职务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438991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699887"/>
              <a:satOff val="38039"/>
              <a:lumOff val="-7027"/>
              <a:alphaOff val="0"/>
            </a:schemeClr>
          </a:fillRef>
          <a:effectRef idx="1">
            <a:schemeClr val="accent5">
              <a:hueOff val="-699887"/>
              <a:satOff val="38039"/>
              <a:lumOff val="-7027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职位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604165" y="2165615"/>
            <a:ext cx="998720" cy="1282690"/>
          </a:xfrm>
          <a:custGeom>
            <a:avLst/>
            <a:gdLst>
              <a:gd name="connsiteX0" fmla="*/ 0 w 998720"/>
              <a:gd name="connsiteY0" fmla="*/ 166457 h 1282690"/>
              <a:gd name="connsiteX1" fmla="*/ 48754 w 998720"/>
              <a:gd name="connsiteY1" fmla="*/ 48754 h 1282690"/>
              <a:gd name="connsiteX2" fmla="*/ 166457 w 998720"/>
              <a:gd name="connsiteY2" fmla="*/ 0 h 1282690"/>
              <a:gd name="connsiteX3" fmla="*/ 832263 w 998720"/>
              <a:gd name="connsiteY3" fmla="*/ 0 h 1282690"/>
              <a:gd name="connsiteX4" fmla="*/ 949966 w 998720"/>
              <a:gd name="connsiteY4" fmla="*/ 48754 h 1282690"/>
              <a:gd name="connsiteX5" fmla="*/ 998720 w 998720"/>
              <a:gd name="connsiteY5" fmla="*/ 166457 h 1282690"/>
              <a:gd name="connsiteX6" fmla="*/ 998720 w 998720"/>
              <a:gd name="connsiteY6" fmla="*/ 1116233 h 1282690"/>
              <a:gd name="connsiteX7" fmla="*/ 949966 w 998720"/>
              <a:gd name="connsiteY7" fmla="*/ 1233936 h 1282690"/>
              <a:gd name="connsiteX8" fmla="*/ 832263 w 998720"/>
              <a:gd name="connsiteY8" fmla="*/ 1282690 h 1282690"/>
              <a:gd name="connsiteX9" fmla="*/ 166457 w 998720"/>
              <a:gd name="connsiteY9" fmla="*/ 1282690 h 1282690"/>
              <a:gd name="connsiteX10" fmla="*/ 48754 w 998720"/>
              <a:gd name="connsiteY10" fmla="*/ 1233936 h 1282690"/>
              <a:gd name="connsiteX11" fmla="*/ 0 w 998720"/>
              <a:gd name="connsiteY11" fmla="*/ 1116233 h 1282690"/>
              <a:gd name="connsiteX12" fmla="*/ 0 w 998720"/>
              <a:gd name="connsiteY12" fmla="*/ 166457 h 128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720" h="1282690">
                <a:moveTo>
                  <a:pt x="0" y="166457"/>
                </a:moveTo>
                <a:cubicBezTo>
                  <a:pt x="0" y="122310"/>
                  <a:pt x="17537" y="79971"/>
                  <a:pt x="48754" y="48754"/>
                </a:cubicBezTo>
                <a:cubicBezTo>
                  <a:pt x="79971" y="17537"/>
                  <a:pt x="122310" y="0"/>
                  <a:pt x="166457" y="0"/>
                </a:cubicBezTo>
                <a:lnTo>
                  <a:pt x="832263" y="0"/>
                </a:lnTo>
                <a:cubicBezTo>
                  <a:pt x="876410" y="0"/>
                  <a:pt x="918749" y="17537"/>
                  <a:pt x="949966" y="48754"/>
                </a:cubicBezTo>
                <a:cubicBezTo>
                  <a:pt x="981183" y="79971"/>
                  <a:pt x="998720" y="122310"/>
                  <a:pt x="998720" y="166457"/>
                </a:cubicBezTo>
                <a:lnTo>
                  <a:pt x="998720" y="1116233"/>
                </a:lnTo>
                <a:cubicBezTo>
                  <a:pt x="998720" y="1160380"/>
                  <a:pt x="981183" y="1202719"/>
                  <a:pt x="949966" y="1233936"/>
                </a:cubicBezTo>
                <a:cubicBezTo>
                  <a:pt x="918749" y="1265153"/>
                  <a:pt x="876410" y="1282690"/>
                  <a:pt x="832263" y="1282690"/>
                </a:cubicBezTo>
                <a:lnTo>
                  <a:pt x="166457" y="1282690"/>
                </a:lnTo>
                <a:cubicBezTo>
                  <a:pt x="122310" y="1282690"/>
                  <a:pt x="79971" y="1265153"/>
                  <a:pt x="48754" y="1233936"/>
                </a:cubicBezTo>
                <a:cubicBezTo>
                  <a:pt x="17537" y="1202719"/>
                  <a:pt x="0" y="1160380"/>
                  <a:pt x="0" y="1116233"/>
                </a:cubicBezTo>
                <a:lnTo>
                  <a:pt x="0" y="1664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839864"/>
              <a:satOff val="45647"/>
              <a:lumOff val="-8432"/>
              <a:alphaOff val="0"/>
            </a:schemeClr>
          </a:fillRef>
          <a:effectRef idx="1">
            <a:schemeClr val="accent5">
              <a:hueOff val="-839864"/>
              <a:satOff val="45647"/>
              <a:lumOff val="-8432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433" tIns="155433" rIns="155433" bIns="15543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>
                <a:latin typeface="华文中宋" pitchFamily="2" charset="-122"/>
                <a:ea typeface="华文中宋" pitchFamily="2" charset="-122"/>
              </a:rPr>
              <a:t>职称</a:t>
            </a:r>
            <a:endParaRPr lang="zh-CN" altLang="en-US" sz="28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2643758"/>
            <a:ext cx="3168352" cy="1718072"/>
          </a:xfrm>
          <a:prstGeom prst="upArrow">
            <a:avLst>
              <a:gd name="adj1" fmla="val 91345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使命感，是自身领悟的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针对自己天赋进行选择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没报酬也做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 </a:t>
            </a:r>
            <a:r>
              <a:rPr lang="zh-CN" altLang="en-US" dirty="0" smtClean="0"/>
              <a:t>职业与事业的区别</a:t>
            </a:r>
            <a:endParaRPr lang="zh-CN" altLang="en-US" dirty="0"/>
          </a:p>
        </p:txBody>
      </p:sp>
      <p:sp>
        <p:nvSpPr>
          <p:cNvPr id="13" name="任意多边形 12"/>
          <p:cNvSpPr/>
          <p:nvPr/>
        </p:nvSpPr>
        <p:spPr>
          <a:xfrm rot="21600000">
            <a:off x="1187624" y="1132587"/>
            <a:ext cx="3452402" cy="2008259"/>
          </a:xfrm>
          <a:custGeom>
            <a:avLst/>
            <a:gdLst>
              <a:gd name="connsiteX0" fmla="*/ 0 w 2008258"/>
              <a:gd name="connsiteY0" fmla="*/ 1311333 h 2014223"/>
              <a:gd name="connsiteX1" fmla="*/ 502065 w 2008258"/>
              <a:gd name="connsiteY1" fmla="*/ 1311333 h 2014223"/>
              <a:gd name="connsiteX2" fmla="*/ 502065 w 2008258"/>
              <a:gd name="connsiteY2" fmla="*/ 0 h 2014223"/>
              <a:gd name="connsiteX3" fmla="*/ 1506194 w 2008258"/>
              <a:gd name="connsiteY3" fmla="*/ 0 h 2014223"/>
              <a:gd name="connsiteX4" fmla="*/ 1506194 w 2008258"/>
              <a:gd name="connsiteY4" fmla="*/ 1311333 h 2014223"/>
              <a:gd name="connsiteX5" fmla="*/ 2008258 w 2008258"/>
              <a:gd name="connsiteY5" fmla="*/ 1311333 h 2014223"/>
              <a:gd name="connsiteX6" fmla="*/ 1004129 w 2008258"/>
              <a:gd name="connsiteY6" fmla="*/ 2014223 h 2014223"/>
              <a:gd name="connsiteX7" fmla="*/ 0 w 2008258"/>
              <a:gd name="connsiteY7" fmla="*/ 1311333 h 201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8258" h="2014223">
                <a:moveTo>
                  <a:pt x="1307449" y="2014222"/>
                </a:moveTo>
                <a:lnTo>
                  <a:pt x="1307449" y="1510666"/>
                </a:lnTo>
                <a:lnTo>
                  <a:pt x="0" y="1510666"/>
                </a:lnTo>
                <a:lnTo>
                  <a:pt x="0" y="503555"/>
                </a:lnTo>
                <a:lnTo>
                  <a:pt x="1307449" y="503555"/>
                </a:lnTo>
                <a:lnTo>
                  <a:pt x="1307449" y="1"/>
                </a:lnTo>
                <a:lnTo>
                  <a:pt x="2008258" y="1007112"/>
                </a:lnTo>
                <a:lnTo>
                  <a:pt x="1307449" y="20142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3" tIns="722535" rIns="571917" bIns="722538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100" kern="1200" dirty="0" smtClean="0">
                <a:latin typeface="华文中宋" pitchFamily="2" charset="-122"/>
                <a:ea typeface="华文中宋" pitchFamily="2" charset="-122"/>
              </a:rPr>
              <a:t>职业</a:t>
            </a:r>
            <a:endParaRPr lang="zh-CN" altLang="en-US" sz="31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645988" y="1132597"/>
            <a:ext cx="3310388" cy="2008259"/>
          </a:xfrm>
          <a:custGeom>
            <a:avLst/>
            <a:gdLst>
              <a:gd name="connsiteX0" fmla="*/ 0 w 2008258"/>
              <a:gd name="connsiteY0" fmla="*/ 1309325 h 2012215"/>
              <a:gd name="connsiteX1" fmla="*/ 502065 w 2008258"/>
              <a:gd name="connsiteY1" fmla="*/ 1309325 h 2012215"/>
              <a:gd name="connsiteX2" fmla="*/ 502065 w 2008258"/>
              <a:gd name="connsiteY2" fmla="*/ 0 h 2012215"/>
              <a:gd name="connsiteX3" fmla="*/ 1506194 w 2008258"/>
              <a:gd name="connsiteY3" fmla="*/ 0 h 2012215"/>
              <a:gd name="connsiteX4" fmla="*/ 1506194 w 2008258"/>
              <a:gd name="connsiteY4" fmla="*/ 1309325 h 2012215"/>
              <a:gd name="connsiteX5" fmla="*/ 2008258 w 2008258"/>
              <a:gd name="connsiteY5" fmla="*/ 1309325 h 2012215"/>
              <a:gd name="connsiteX6" fmla="*/ 1004129 w 2008258"/>
              <a:gd name="connsiteY6" fmla="*/ 2012215 h 2012215"/>
              <a:gd name="connsiteX7" fmla="*/ 0 w 2008258"/>
              <a:gd name="connsiteY7" fmla="*/ 1309325 h 201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8258" h="2012215">
                <a:moveTo>
                  <a:pt x="701508" y="1"/>
                </a:moveTo>
                <a:lnTo>
                  <a:pt x="701508" y="503055"/>
                </a:lnTo>
                <a:lnTo>
                  <a:pt x="2008258" y="503055"/>
                </a:lnTo>
                <a:lnTo>
                  <a:pt x="2008258" y="1509162"/>
                </a:lnTo>
                <a:lnTo>
                  <a:pt x="701508" y="1509162"/>
                </a:lnTo>
                <a:lnTo>
                  <a:pt x="701508" y="2012214"/>
                </a:lnTo>
                <a:lnTo>
                  <a:pt x="0" y="1006108"/>
                </a:lnTo>
                <a:lnTo>
                  <a:pt x="701508" y="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918" tIns="722537" rIns="220472" bIns="722537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100" kern="1200" dirty="0" smtClean="0">
                <a:latin typeface="华文中宋" pitchFamily="2" charset="-122"/>
                <a:ea typeface="华文中宋" pitchFamily="2" charset="-122"/>
              </a:rPr>
              <a:t>事业</a:t>
            </a:r>
            <a:endParaRPr lang="zh-CN" altLang="en-US" sz="3100" kern="1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187624" y="2643758"/>
            <a:ext cx="3384376" cy="1682353"/>
          </a:xfrm>
          <a:prstGeom prst="upArrow">
            <a:avLst>
              <a:gd name="adj1" fmla="val 90720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责任感，是社会赋予的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针对社会需求进行选择</a:t>
            </a: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/>
              <a:t>有报酬才做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 </a:t>
            </a:r>
            <a:r>
              <a:rPr lang="zh-CN" altLang="en-US" dirty="0" smtClean="0"/>
              <a:t>职业与事业互相发展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C4289-3EC5-472D-97D8-BBDD28E339A1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8" name="流程图: 离页连接符 7"/>
          <p:cNvSpPr/>
          <p:nvPr/>
        </p:nvSpPr>
        <p:spPr>
          <a:xfrm>
            <a:off x="6012160" y="1419622"/>
            <a:ext cx="2045027" cy="432048"/>
          </a:xfrm>
          <a:prstGeom prst="flowChartOffpageConnector">
            <a:avLst/>
          </a:prstGeom>
          <a:solidFill>
            <a:schemeClr val="accent4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把事业当职业</a:t>
            </a:r>
          </a:p>
        </p:txBody>
      </p:sp>
      <p:sp>
        <p:nvSpPr>
          <p:cNvPr id="10" name="流程图: 离页连接符 9"/>
          <p:cNvSpPr/>
          <p:nvPr/>
        </p:nvSpPr>
        <p:spPr>
          <a:xfrm>
            <a:off x="1115617" y="1419622"/>
            <a:ext cx="2016223" cy="432048"/>
          </a:xfrm>
          <a:prstGeom prst="flowChartOffpageConnector">
            <a:avLst/>
          </a:prstGeom>
          <a:solidFill>
            <a:schemeClr val="accent4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把职业当事业</a:t>
            </a:r>
            <a:endParaRPr lang="zh-CN" altLang="en-US" b="1" dirty="0">
              <a:solidFill>
                <a:schemeClr val="tx1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7" y="1923678"/>
            <a:ext cx="2016223" cy="2505878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选择当前职业，也有其必然性。</a:t>
            </a:r>
            <a:endParaRPr lang="en-US" altLang="zh-CN" sz="16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兴趣不是天赋，即便选择，也无怨无悔。</a:t>
            </a:r>
            <a:endParaRPr lang="en-US" altLang="zh-CN" sz="16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既来之则安之，每项职业都需要人来做。</a:t>
            </a:r>
            <a:endParaRPr lang="zh-CN" altLang="en-US" sz="16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33426" y="1923678"/>
            <a:ext cx="2016223" cy="2505878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让事业中的文化释放价值的光芒。</a:t>
            </a:r>
            <a:endParaRPr lang="en-US" altLang="zh-CN" sz="16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去伪存真，对事业中的伪科学进行扬弃。</a:t>
            </a:r>
            <a:endParaRPr lang="en-US" altLang="zh-CN" sz="16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与时俱进，应用与时尚一致方式传播事业。</a:t>
            </a:r>
            <a:endParaRPr lang="zh-CN" altLang="en-US" sz="16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491880" y="1995686"/>
            <a:ext cx="2232248" cy="1152128"/>
          </a:xfrm>
          <a:prstGeom prst="rightArrow">
            <a:avLst>
              <a:gd name="adj1" fmla="val 50000"/>
              <a:gd name="adj2" fmla="val 15779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flipH="1">
            <a:off x="3491880" y="2859782"/>
            <a:ext cx="2232248" cy="1152128"/>
          </a:xfrm>
          <a:prstGeom prst="rightArrow">
            <a:avLst>
              <a:gd name="adj1" fmla="val 50000"/>
              <a:gd name="adj2" fmla="val 15779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696</TotalTime>
  <Words>1036</Words>
  <Application>Microsoft Office PowerPoint</Application>
  <PresentationFormat>全屏显示(16:9)</PresentationFormat>
  <Paragraphs>246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跋涉</vt:lpstr>
      <vt:lpstr>Visio</vt:lpstr>
      <vt:lpstr>认识自我 把握人生</vt:lpstr>
      <vt:lpstr>目 录</vt:lpstr>
      <vt:lpstr>事业与职业</vt:lpstr>
      <vt:lpstr>1.1  事业的概念</vt:lpstr>
      <vt:lpstr>1.2  做事业的意义</vt:lpstr>
      <vt:lpstr>1.3  心理压力与人生观</vt:lpstr>
      <vt:lpstr>1.4  职业及相关概念</vt:lpstr>
      <vt:lpstr>1.5  职业与事业的区别</vt:lpstr>
      <vt:lpstr>1.6  职业与事业互相发展</vt:lpstr>
      <vt:lpstr>企业与工作</vt:lpstr>
      <vt:lpstr>2.1  企业的概念</vt:lpstr>
      <vt:lpstr>2.2  工作的实质</vt:lpstr>
      <vt:lpstr>2.3  企业选用人才的标准</vt:lpstr>
      <vt:lpstr>2.4  基于天赋与性格的胜任素质模型（1）</vt:lpstr>
      <vt:lpstr>2.4  基于天赋与性格的胜任素质模型（2）</vt:lpstr>
      <vt:lpstr>2.5  案例：客户经理胜任素质模型</vt:lpstr>
      <vt:lpstr>创业与从业</vt:lpstr>
      <vt:lpstr>3.1  大众创业，万众创新</vt:lpstr>
      <vt:lpstr>3.2  创业心态</vt:lpstr>
      <vt:lpstr>3.3  创业条件</vt:lpstr>
      <vt:lpstr>3.4  从业--知识经验储备</vt:lpstr>
      <vt:lpstr>3.5  操作技能训练</vt:lpstr>
      <vt:lpstr>3.6  文化融入</vt:lpstr>
      <vt:lpstr>3.7  择业·就业·从业·创业</vt:lpstr>
      <vt:lpstr>赞叹学习志愿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认识自我 把握人生</dc:title>
  <dc:creator>SAMSUNG</dc:creator>
  <cp:lastModifiedBy>SAMSUNG</cp:lastModifiedBy>
  <cp:revision>38</cp:revision>
  <dcterms:created xsi:type="dcterms:W3CDTF">2016-10-29T01:27:53Z</dcterms:created>
  <dcterms:modified xsi:type="dcterms:W3CDTF">2016-11-02T01:41:43Z</dcterms:modified>
</cp:coreProperties>
</file>